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erlin Sans FB" panose="020E0602020502020306" pitchFamily="34" charset="0"/>
      <p:regular r:id="rId21"/>
      <p:bold r:id="rId22"/>
    </p:embeddedFont>
    <p:embeddedFont>
      <p:font typeface="DM Sans Bold" panose="020B0604020202020204" charset="0"/>
      <p:regular r:id="rId23"/>
    </p:embeddedFont>
    <p:embeddedFont>
      <p:font typeface="Montserrat" panose="00000500000000000000" pitchFamily="2" charset="0"/>
      <p:regular r:id="rId24"/>
    </p:embeddedFont>
    <p:embeddedFont>
      <p:font typeface="Open Sauce" panose="020B0604020202020204" charset="0"/>
      <p:regular r:id="rId25"/>
    </p:embeddedFont>
    <p:embeddedFont>
      <p:font typeface="Open Sauce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48" y="-63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8367D7-F958-4BD1-B061-3C27773294E6}" type="datetimeFigureOut">
              <a:rPr lang="es-ES" smtClean="0"/>
              <a:t>25/06/2024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605-7A6A-4D9C-8839-15CFC97FAAB4}" type="slidenum">
              <a:rPr lang="es-ES" smtClean="0"/>
              <a:t>‹Nº›</a:t>
            </a:fld>
            <a:endParaRPr lang="es-ES"/>
          </a:p>
        </p:txBody>
      </p:sp>
    </p:spTree>
    <p:extLst>
      <p:ext uri="{BB962C8B-B14F-4D97-AF65-F5344CB8AC3E}">
        <p14:creationId xmlns:p14="http://schemas.microsoft.com/office/powerpoint/2010/main" val="330980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D4566605-7A6A-4D9C-8839-15CFC97FAAB4}" type="slidenum">
              <a:rPr lang="es-ES" smtClean="0"/>
              <a:t>7</a:t>
            </a:fld>
            <a:endParaRPr lang="es-ES"/>
          </a:p>
        </p:txBody>
      </p:sp>
    </p:spTree>
    <p:extLst>
      <p:ext uri="{BB962C8B-B14F-4D97-AF65-F5344CB8AC3E}">
        <p14:creationId xmlns:p14="http://schemas.microsoft.com/office/powerpoint/2010/main" val="145439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sv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sv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8.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2.png"/><Relationship Id="rId5" Type="http://schemas.openxmlformats.org/officeDocument/2006/relationships/image" Target="../media/image37.svg"/><Relationship Id="rId10"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sv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svg"/><Relationship Id="rId7"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8.sv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sv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8"/>
          <p:cNvGrpSpPr/>
          <p:nvPr/>
        </p:nvGrpSpPr>
        <p:grpSpPr>
          <a:xfrm>
            <a:off x="10077665" y="8338225"/>
            <a:ext cx="1840150" cy="18401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3435527" y="5143500"/>
            <a:ext cx="1253611" cy="125361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9617627" y="1754306"/>
            <a:ext cx="920075" cy="92007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rot="-10800000">
            <a:off x="11095691" y="8232699"/>
            <a:ext cx="3593446" cy="1796723"/>
          </a:xfrm>
          <a:custGeom>
            <a:avLst/>
            <a:gdLst/>
            <a:ahLst/>
            <a:cxnLst/>
            <a:rect l="l" t="t" r="r" b="b"/>
            <a:pathLst>
              <a:path w="3593446" h="1796723">
                <a:moveTo>
                  <a:pt x="0" y="0"/>
                </a:moveTo>
                <a:lnTo>
                  <a:pt x="3593446" y="0"/>
                </a:lnTo>
                <a:lnTo>
                  <a:pt x="3593446" y="1796723"/>
                </a:lnTo>
                <a:lnTo>
                  <a:pt x="0" y="1796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5400000">
            <a:off x="11994053" y="7672492"/>
            <a:ext cx="1796723" cy="3593446"/>
          </a:xfrm>
          <a:custGeom>
            <a:avLst/>
            <a:gdLst/>
            <a:ahLst/>
            <a:cxnLst/>
            <a:rect l="l" t="t" r="r" b="b"/>
            <a:pathLst>
              <a:path w="1796723" h="3593446">
                <a:moveTo>
                  <a:pt x="0" y="0"/>
                </a:moveTo>
                <a:lnTo>
                  <a:pt x="1796723" y="0"/>
                </a:lnTo>
                <a:lnTo>
                  <a:pt x="1796723" y="3593447"/>
                </a:lnTo>
                <a:lnTo>
                  <a:pt x="0" y="3593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flipH="1" flipV="1">
            <a:off x="15347413" y="-2504047"/>
            <a:ext cx="3823773" cy="7647547"/>
          </a:xfrm>
          <a:custGeom>
            <a:avLst/>
            <a:gdLst/>
            <a:ahLst/>
            <a:cxnLst/>
            <a:rect l="l" t="t" r="r" b="b"/>
            <a:pathLst>
              <a:path w="3823773" h="7647547">
                <a:moveTo>
                  <a:pt x="3823774" y="7647547"/>
                </a:moveTo>
                <a:lnTo>
                  <a:pt x="0" y="7647547"/>
                </a:lnTo>
                <a:lnTo>
                  <a:pt x="0" y="0"/>
                </a:lnTo>
                <a:lnTo>
                  <a:pt x="3823774" y="0"/>
                </a:lnTo>
                <a:lnTo>
                  <a:pt x="3823774" y="7647547"/>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flipH="1">
            <a:off x="163807" y="8247459"/>
            <a:ext cx="1922810" cy="1922810"/>
          </a:xfrm>
          <a:custGeom>
            <a:avLst/>
            <a:gdLst/>
            <a:ahLst/>
            <a:cxnLst/>
            <a:rect l="l" t="t" r="r" b="b"/>
            <a:pathLst>
              <a:path w="1922810" h="1922810">
                <a:moveTo>
                  <a:pt x="1922810" y="0"/>
                </a:moveTo>
                <a:lnTo>
                  <a:pt x="0" y="0"/>
                </a:lnTo>
                <a:lnTo>
                  <a:pt x="0" y="1922811"/>
                </a:lnTo>
                <a:lnTo>
                  <a:pt x="1922810" y="1922811"/>
                </a:lnTo>
                <a:lnTo>
                  <a:pt x="192281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885431" y="618971"/>
            <a:ext cx="1025811" cy="1034289"/>
          </a:xfrm>
          <a:custGeom>
            <a:avLst/>
            <a:gdLst/>
            <a:ahLst/>
            <a:cxnLst/>
            <a:rect l="l" t="t" r="r" b="b"/>
            <a:pathLst>
              <a:path w="1025811" h="1034289">
                <a:moveTo>
                  <a:pt x="0" y="0"/>
                </a:moveTo>
                <a:lnTo>
                  <a:pt x="1025811" y="0"/>
                </a:lnTo>
                <a:lnTo>
                  <a:pt x="1025811" y="1034289"/>
                </a:lnTo>
                <a:lnTo>
                  <a:pt x="0" y="1034289"/>
                </a:lnTo>
                <a:lnTo>
                  <a:pt x="0" y="0"/>
                </a:lnTo>
                <a:close/>
              </a:path>
            </a:pathLst>
          </a:custGeom>
          <a:blipFill>
            <a:blip r:embed="rId10"/>
            <a:stretch>
              <a:fillRect/>
            </a:stretch>
          </a:blipFill>
        </p:spPr>
      </p:sp>
      <p:sp>
        <p:nvSpPr>
          <p:cNvPr id="22" name="TextBox 22"/>
          <p:cNvSpPr txBox="1"/>
          <p:nvPr/>
        </p:nvSpPr>
        <p:spPr>
          <a:xfrm>
            <a:off x="530347" y="2842213"/>
            <a:ext cx="12957053" cy="1603452"/>
          </a:xfrm>
          <a:prstGeom prst="rect">
            <a:avLst/>
          </a:prstGeom>
        </p:spPr>
        <p:txBody>
          <a:bodyPr wrap="square" lIns="0" tIns="0" rIns="0" bIns="0" rtlCol="0" anchor="t">
            <a:spAutoFit/>
          </a:bodyPr>
          <a:lstStyle/>
          <a:p>
            <a:pPr algn="l">
              <a:lnSpc>
                <a:spcPts val="13126"/>
              </a:lnSpc>
            </a:pPr>
            <a:r>
              <a:rPr lang="en-US" sz="9375" dirty="0">
                <a:solidFill>
                  <a:srgbClr val="C20909"/>
                </a:solidFill>
                <a:latin typeface="DM Sans Bold"/>
              </a:rPr>
              <a:t>Executive &amp; Technical </a:t>
            </a:r>
          </a:p>
        </p:txBody>
      </p:sp>
      <p:sp>
        <p:nvSpPr>
          <p:cNvPr id="23" name="TextBox 23"/>
          <p:cNvSpPr txBox="1"/>
          <p:nvPr/>
        </p:nvSpPr>
        <p:spPr>
          <a:xfrm>
            <a:off x="1391740" y="3538441"/>
            <a:ext cx="9606000" cy="3808507"/>
          </a:xfrm>
          <a:prstGeom prst="rect">
            <a:avLst/>
          </a:prstGeom>
        </p:spPr>
        <p:txBody>
          <a:bodyPr lIns="0" tIns="0" rIns="0" bIns="0" rtlCol="0" anchor="t">
            <a:spAutoFit/>
          </a:bodyPr>
          <a:lstStyle/>
          <a:p>
            <a:pPr algn="l">
              <a:lnSpc>
                <a:spcPts val="31117"/>
              </a:lnSpc>
            </a:pPr>
            <a:r>
              <a:rPr lang="en-US" sz="22226" dirty="0">
                <a:solidFill>
                  <a:srgbClr val="000000"/>
                </a:solidFill>
                <a:latin typeface="DM Sans Bold"/>
              </a:rPr>
              <a:t>Report</a:t>
            </a:r>
          </a:p>
        </p:txBody>
      </p:sp>
      <p:sp>
        <p:nvSpPr>
          <p:cNvPr id="24" name="TextBox 24"/>
          <p:cNvSpPr txBox="1"/>
          <p:nvPr/>
        </p:nvSpPr>
        <p:spPr>
          <a:xfrm>
            <a:off x="2072315" y="7426503"/>
            <a:ext cx="9219728" cy="2124075"/>
          </a:xfrm>
          <a:prstGeom prst="rect">
            <a:avLst/>
          </a:prstGeom>
        </p:spPr>
        <p:txBody>
          <a:bodyPr lIns="0" tIns="0" rIns="0" bIns="0" rtlCol="0" anchor="t">
            <a:spAutoFit/>
          </a:bodyPr>
          <a:lstStyle/>
          <a:p>
            <a:pPr algn="just">
              <a:lnSpc>
                <a:spcPts val="4200"/>
              </a:lnSpc>
            </a:pPr>
            <a:r>
              <a:rPr lang="en-US" sz="3000" dirty="0" err="1">
                <a:solidFill>
                  <a:srgbClr val="000000"/>
                </a:solidFill>
                <a:latin typeface="Open Sauce"/>
              </a:rPr>
              <a:t>Resultado</a:t>
            </a:r>
            <a:r>
              <a:rPr lang="en-US" sz="3000" dirty="0">
                <a:solidFill>
                  <a:srgbClr val="000000"/>
                </a:solidFill>
                <a:latin typeface="Open Sauce"/>
              </a:rPr>
              <a:t> del </a:t>
            </a:r>
            <a:r>
              <a:rPr lang="en-US" sz="3000" dirty="0" err="1">
                <a:solidFill>
                  <a:srgbClr val="000000"/>
                </a:solidFill>
                <a:latin typeface="Open Sauce"/>
              </a:rPr>
              <a:t>estudio</a:t>
            </a:r>
            <a:r>
              <a:rPr lang="en-US" sz="3000" dirty="0">
                <a:solidFill>
                  <a:srgbClr val="000000"/>
                </a:solidFill>
                <a:latin typeface="Open Sauce"/>
              </a:rPr>
              <a:t> </a:t>
            </a:r>
            <a:r>
              <a:rPr lang="en-US" sz="3000" dirty="0" err="1">
                <a:solidFill>
                  <a:srgbClr val="000000"/>
                </a:solidFill>
                <a:latin typeface="Open Sauce"/>
              </a:rPr>
              <a:t>efectuado</a:t>
            </a:r>
            <a:r>
              <a:rPr lang="en-US" sz="3000" dirty="0">
                <a:solidFill>
                  <a:srgbClr val="000000"/>
                </a:solidFill>
                <a:latin typeface="Open Sauce"/>
              </a:rPr>
              <a:t> </a:t>
            </a:r>
            <a:r>
              <a:rPr lang="en-US" sz="3000" dirty="0" err="1">
                <a:solidFill>
                  <a:srgbClr val="000000"/>
                </a:solidFill>
                <a:latin typeface="Open Sauce"/>
              </a:rPr>
              <a:t>sobre</a:t>
            </a:r>
            <a:r>
              <a:rPr lang="en-US" sz="3000" dirty="0">
                <a:solidFill>
                  <a:srgbClr val="000000"/>
                </a:solidFill>
                <a:latin typeface="Open Sauce"/>
              </a:rPr>
              <a:t> </a:t>
            </a:r>
            <a:r>
              <a:rPr lang="en-US" sz="3000" dirty="0" err="1">
                <a:solidFill>
                  <a:srgbClr val="000000"/>
                </a:solidFill>
                <a:latin typeface="Open Sauce"/>
              </a:rPr>
              <a:t>el</a:t>
            </a:r>
            <a:r>
              <a:rPr lang="en-US" sz="3000" dirty="0">
                <a:solidFill>
                  <a:srgbClr val="000000"/>
                </a:solidFill>
                <a:latin typeface="Open Sauce"/>
              </a:rPr>
              <a:t> Hotel </a:t>
            </a:r>
            <a:r>
              <a:rPr lang="en-US" sz="3000" dirty="0" err="1">
                <a:solidFill>
                  <a:srgbClr val="000000"/>
                </a:solidFill>
                <a:latin typeface="Open Sauce"/>
              </a:rPr>
              <a:t>Echaurren</a:t>
            </a:r>
            <a:r>
              <a:rPr lang="en-US" sz="3000" dirty="0">
                <a:solidFill>
                  <a:srgbClr val="000000"/>
                </a:solidFill>
                <a:latin typeface="Open Sauce"/>
              </a:rPr>
              <a:t> S.L </a:t>
            </a:r>
            <a:r>
              <a:rPr lang="en-US" sz="3000" dirty="0" err="1">
                <a:solidFill>
                  <a:srgbClr val="000000"/>
                </a:solidFill>
                <a:latin typeface="Open Sauce"/>
              </a:rPr>
              <a:t>sobre</a:t>
            </a:r>
            <a:r>
              <a:rPr lang="en-US" sz="3000" dirty="0">
                <a:solidFill>
                  <a:srgbClr val="000000"/>
                </a:solidFill>
                <a:latin typeface="Open Sauce"/>
              </a:rPr>
              <a:t> </a:t>
            </a:r>
            <a:r>
              <a:rPr lang="en-US" sz="3000" dirty="0" err="1">
                <a:solidFill>
                  <a:srgbClr val="000000"/>
                </a:solidFill>
                <a:latin typeface="Open Sauce"/>
              </a:rPr>
              <a:t>vulnerabilidades</a:t>
            </a:r>
            <a:r>
              <a:rPr lang="en-US" sz="3000" dirty="0">
                <a:solidFill>
                  <a:srgbClr val="000000"/>
                </a:solidFill>
                <a:latin typeface="Open Sauce"/>
              </a:rPr>
              <a:t> </a:t>
            </a:r>
            <a:r>
              <a:rPr lang="en-US" sz="3000" dirty="0" err="1">
                <a:solidFill>
                  <a:srgbClr val="000000"/>
                </a:solidFill>
                <a:latin typeface="Open Sauce"/>
              </a:rPr>
              <a:t>encontradas</a:t>
            </a:r>
            <a:r>
              <a:rPr lang="en-US" sz="3000" dirty="0">
                <a:solidFill>
                  <a:srgbClr val="000000"/>
                </a:solidFill>
                <a:latin typeface="Open Sauce"/>
              </a:rPr>
              <a:t> </a:t>
            </a:r>
            <a:r>
              <a:rPr lang="en-US" sz="3000" dirty="0" err="1">
                <a:solidFill>
                  <a:srgbClr val="000000"/>
                </a:solidFill>
                <a:latin typeface="Open Sauce"/>
              </a:rPr>
              <a:t>en</a:t>
            </a:r>
            <a:r>
              <a:rPr lang="en-US" sz="3000" dirty="0">
                <a:solidFill>
                  <a:srgbClr val="000000"/>
                </a:solidFill>
                <a:latin typeface="Open Sauce"/>
              </a:rPr>
              <a:t> sus </a:t>
            </a:r>
            <a:r>
              <a:rPr lang="en-US" sz="3000" dirty="0" err="1">
                <a:solidFill>
                  <a:srgbClr val="000000"/>
                </a:solidFill>
                <a:latin typeface="Open Sauce"/>
              </a:rPr>
              <a:t>sistemas</a:t>
            </a:r>
            <a:r>
              <a:rPr lang="en-US" sz="3000" dirty="0">
                <a:solidFill>
                  <a:srgbClr val="000000"/>
                </a:solidFill>
                <a:latin typeface="Open Sauce"/>
              </a:rPr>
              <a:t> de </a:t>
            </a:r>
            <a:r>
              <a:rPr lang="en-US" sz="3000" dirty="0" err="1">
                <a:solidFill>
                  <a:srgbClr val="000000"/>
                </a:solidFill>
                <a:latin typeface="Open Sauce"/>
              </a:rPr>
              <a:t>seguridad</a:t>
            </a:r>
            <a:r>
              <a:rPr lang="en-US" sz="3000" dirty="0">
                <a:solidFill>
                  <a:srgbClr val="000000"/>
                </a:solidFill>
                <a:latin typeface="Open Sauce"/>
              </a:rPr>
              <a:t> e </a:t>
            </a:r>
            <a:r>
              <a:rPr lang="en-US" sz="3000" dirty="0" err="1">
                <a:solidFill>
                  <a:srgbClr val="000000"/>
                </a:solidFill>
                <a:latin typeface="Open Sauce"/>
              </a:rPr>
              <a:t>información</a:t>
            </a:r>
            <a:r>
              <a:rPr lang="en-US" sz="3000" dirty="0">
                <a:solidFill>
                  <a:srgbClr val="000000"/>
                </a:solidFill>
                <a:latin typeface="Open Sauce"/>
              </a:rPr>
              <a:t>.</a:t>
            </a:r>
          </a:p>
        </p:txBody>
      </p:sp>
      <p:sp>
        <p:nvSpPr>
          <p:cNvPr id="25" name="TextBox 25"/>
          <p:cNvSpPr txBox="1"/>
          <p:nvPr/>
        </p:nvSpPr>
        <p:spPr>
          <a:xfrm>
            <a:off x="1398337" y="2262788"/>
            <a:ext cx="1991585" cy="750875"/>
          </a:xfrm>
          <a:prstGeom prst="rect">
            <a:avLst/>
          </a:prstGeom>
        </p:spPr>
        <p:txBody>
          <a:bodyPr lIns="0" tIns="0" rIns="0" bIns="0" rtlCol="0" anchor="t">
            <a:spAutoFit/>
          </a:bodyPr>
          <a:lstStyle/>
          <a:p>
            <a:pPr algn="l">
              <a:lnSpc>
                <a:spcPts val="6110"/>
              </a:lnSpc>
            </a:pPr>
            <a:r>
              <a:rPr lang="en-US" sz="4364">
                <a:solidFill>
                  <a:srgbClr val="000000"/>
                </a:solidFill>
                <a:latin typeface="Open Sauce Bold"/>
              </a:rPr>
              <a:t>2024</a:t>
            </a:r>
          </a:p>
        </p:txBody>
      </p:sp>
      <p:sp>
        <p:nvSpPr>
          <p:cNvPr id="26" name="TextBox 26"/>
          <p:cNvSpPr txBox="1"/>
          <p:nvPr/>
        </p:nvSpPr>
        <p:spPr>
          <a:xfrm>
            <a:off x="1945652" y="807135"/>
            <a:ext cx="10630235" cy="621455"/>
          </a:xfrm>
          <a:prstGeom prst="rect">
            <a:avLst/>
          </a:prstGeom>
        </p:spPr>
        <p:txBody>
          <a:bodyPr lIns="0" tIns="0" rIns="0" bIns="0" rtlCol="0" anchor="t">
            <a:spAutoFit/>
          </a:bodyPr>
          <a:lstStyle/>
          <a:p>
            <a:pPr algn="l">
              <a:lnSpc>
                <a:spcPts val="5121"/>
              </a:lnSpc>
            </a:pPr>
            <a:r>
              <a:rPr lang="en-US" sz="3658">
                <a:solidFill>
                  <a:srgbClr val="000000"/>
                </a:solidFill>
                <a:latin typeface="DM Sans Bold"/>
              </a:rPr>
              <a:t>THE BRIDGE | DIGITAL TALENT ACECELERATOR</a:t>
            </a:r>
          </a:p>
        </p:txBody>
      </p:sp>
      <p:sp>
        <p:nvSpPr>
          <p:cNvPr id="27" name="Freeform 27"/>
          <p:cNvSpPr/>
          <p:nvPr/>
        </p:nvSpPr>
        <p:spPr>
          <a:xfrm>
            <a:off x="12461589" y="618978"/>
            <a:ext cx="1025811" cy="1034289"/>
          </a:xfrm>
          <a:custGeom>
            <a:avLst/>
            <a:gdLst/>
            <a:ahLst/>
            <a:cxnLst/>
            <a:rect l="l" t="t" r="r" b="b"/>
            <a:pathLst>
              <a:path w="1025811" h="1034289">
                <a:moveTo>
                  <a:pt x="0" y="0"/>
                </a:moveTo>
                <a:lnTo>
                  <a:pt x="1025811" y="0"/>
                </a:lnTo>
                <a:lnTo>
                  <a:pt x="1025811" y="1034289"/>
                </a:lnTo>
                <a:lnTo>
                  <a:pt x="0" y="1034289"/>
                </a:lnTo>
                <a:lnTo>
                  <a:pt x="0" y="0"/>
                </a:lnTo>
                <a:close/>
              </a:path>
            </a:pathLst>
          </a:custGeom>
          <a:blipFill>
            <a:blip r:embed="rId10"/>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875184" y="-2498173"/>
            <a:ext cx="7641673" cy="764167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848740" y="5546659"/>
            <a:ext cx="7641673" cy="76416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63807" y="8536804"/>
            <a:ext cx="1604891" cy="1604891"/>
          </a:xfrm>
          <a:custGeom>
            <a:avLst/>
            <a:gdLst/>
            <a:ahLst/>
            <a:cxnLst/>
            <a:rect l="l" t="t" r="r" b="b"/>
            <a:pathLst>
              <a:path w="1604891" h="1604891">
                <a:moveTo>
                  <a:pt x="1604891" y="0"/>
                </a:moveTo>
                <a:lnTo>
                  <a:pt x="0" y="0"/>
                </a:lnTo>
                <a:lnTo>
                  <a:pt x="0" y="1604891"/>
                </a:lnTo>
                <a:lnTo>
                  <a:pt x="1604891" y="1604891"/>
                </a:lnTo>
                <a:lnTo>
                  <a:pt x="1604891"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3356548" y="8941141"/>
            <a:ext cx="634319" cy="6343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6674302" y="834001"/>
            <a:ext cx="995274" cy="99527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400000">
            <a:off x="7725520" y="-1441733"/>
            <a:ext cx="1627814" cy="3263788"/>
          </a:xfrm>
          <a:custGeom>
            <a:avLst/>
            <a:gdLst/>
            <a:ahLst/>
            <a:cxnLst/>
            <a:rect l="l" t="t" r="r" b="b"/>
            <a:pathLst>
              <a:path w="1627814" h="3263788">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6013121" y="8941141"/>
            <a:ext cx="1158818" cy="2317635"/>
          </a:xfrm>
          <a:custGeom>
            <a:avLst/>
            <a:gdLst/>
            <a:ahLst/>
            <a:cxnLst/>
            <a:rect l="l" t="t" r="r" b="b"/>
            <a:pathLst>
              <a:path w="1158818" h="2317635">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7354166" y="2246378"/>
            <a:ext cx="9320136" cy="7161508"/>
          </a:xfrm>
          <a:custGeom>
            <a:avLst/>
            <a:gdLst/>
            <a:ahLst/>
            <a:cxnLst/>
            <a:rect l="l" t="t" r="r" b="b"/>
            <a:pathLst>
              <a:path w="9320136" h="7161508">
                <a:moveTo>
                  <a:pt x="0" y="0"/>
                </a:moveTo>
                <a:lnTo>
                  <a:pt x="9320136" y="0"/>
                </a:lnTo>
                <a:lnTo>
                  <a:pt x="9320136" y="7161508"/>
                </a:lnTo>
                <a:lnTo>
                  <a:pt x="0" y="7161508"/>
                </a:lnTo>
                <a:lnTo>
                  <a:pt x="0" y="0"/>
                </a:lnTo>
                <a:close/>
              </a:path>
            </a:pathLst>
          </a:custGeom>
          <a:blipFill>
            <a:blip r:embed="rId8"/>
            <a:stretch>
              <a:fillRect l="-18697" t="-2292" r="-17248" b="-8393"/>
            </a:stretch>
          </a:blipFill>
        </p:spPr>
      </p:sp>
      <p:sp>
        <p:nvSpPr>
          <p:cNvPr id="18" name="TextBox 18"/>
          <p:cNvSpPr txBox="1"/>
          <p:nvPr/>
        </p:nvSpPr>
        <p:spPr>
          <a:xfrm>
            <a:off x="1360273" y="3048764"/>
            <a:ext cx="5731309" cy="2853933"/>
          </a:xfrm>
          <a:prstGeom prst="rect">
            <a:avLst/>
          </a:prstGeom>
        </p:spPr>
        <p:txBody>
          <a:bodyPr lIns="0" tIns="0" rIns="0" bIns="0" rtlCol="0" anchor="t">
            <a:spAutoFit/>
          </a:bodyPr>
          <a:lstStyle/>
          <a:p>
            <a:pPr marL="0" lvl="0" indent="0" algn="just">
              <a:lnSpc>
                <a:spcPts val="3290"/>
              </a:lnSpc>
              <a:spcBef>
                <a:spcPct val="0"/>
              </a:spcBef>
            </a:pPr>
            <a:r>
              <a:rPr lang="en-US" sz="2530" dirty="0" err="1">
                <a:solidFill>
                  <a:srgbClr val="000000"/>
                </a:solidFill>
                <a:latin typeface="Open Sauce"/>
              </a:rPr>
              <a:t>Herramienta</a:t>
            </a:r>
            <a:r>
              <a:rPr lang="en-US" sz="2530" dirty="0">
                <a:solidFill>
                  <a:srgbClr val="000000"/>
                </a:solidFill>
                <a:latin typeface="Open Sauce"/>
              </a:rPr>
              <a:t> de </a:t>
            </a:r>
            <a:r>
              <a:rPr lang="en-US" sz="2530" dirty="0" err="1">
                <a:solidFill>
                  <a:srgbClr val="000000"/>
                </a:solidFill>
                <a:latin typeface="Open Sauce"/>
              </a:rPr>
              <a:t>código</a:t>
            </a:r>
            <a:r>
              <a:rPr lang="en-US" sz="2530" dirty="0">
                <a:solidFill>
                  <a:srgbClr val="000000"/>
                </a:solidFill>
                <a:latin typeface="Open Sauce"/>
              </a:rPr>
              <a:t> </a:t>
            </a:r>
            <a:r>
              <a:rPr lang="en-US" sz="2530" dirty="0" err="1">
                <a:solidFill>
                  <a:srgbClr val="000000"/>
                </a:solidFill>
                <a:latin typeface="Open Sauce"/>
              </a:rPr>
              <a:t>abierto</a:t>
            </a:r>
            <a:r>
              <a:rPr lang="en-US" sz="2530" dirty="0">
                <a:solidFill>
                  <a:srgbClr val="000000"/>
                </a:solidFill>
                <a:latin typeface="Open Sauce"/>
              </a:rPr>
              <a:t> </a:t>
            </a:r>
            <a:r>
              <a:rPr lang="en-US" sz="2530" dirty="0" err="1">
                <a:solidFill>
                  <a:srgbClr val="000000"/>
                </a:solidFill>
                <a:latin typeface="Open Sauce"/>
              </a:rPr>
              <a:t>utilizada</a:t>
            </a:r>
            <a:r>
              <a:rPr lang="en-US" sz="2530" dirty="0">
                <a:solidFill>
                  <a:srgbClr val="000000"/>
                </a:solidFill>
                <a:latin typeface="Open Sauce"/>
              </a:rPr>
              <a:t> para </a:t>
            </a:r>
            <a:r>
              <a:rPr lang="en-US" sz="2530" dirty="0" err="1">
                <a:solidFill>
                  <a:srgbClr val="000000"/>
                </a:solidFill>
                <a:latin typeface="Open Sauce"/>
              </a:rPr>
              <a:t>realizar</a:t>
            </a:r>
            <a:r>
              <a:rPr lang="en-US" sz="2530" dirty="0">
                <a:solidFill>
                  <a:srgbClr val="000000"/>
                </a:solidFill>
                <a:latin typeface="Open Sauce"/>
              </a:rPr>
              <a:t> </a:t>
            </a:r>
            <a:r>
              <a:rPr lang="en-US" sz="2530" dirty="0" err="1">
                <a:solidFill>
                  <a:srgbClr val="000000"/>
                </a:solidFill>
                <a:latin typeface="Open Sauce"/>
              </a:rPr>
              <a:t>análisis</a:t>
            </a:r>
            <a:r>
              <a:rPr lang="en-US" sz="2530" dirty="0">
                <a:solidFill>
                  <a:srgbClr val="000000"/>
                </a:solidFill>
                <a:latin typeface="Open Sauce"/>
              </a:rPr>
              <a:t> de </a:t>
            </a:r>
            <a:r>
              <a:rPr lang="en-US" sz="2530" dirty="0" err="1">
                <a:solidFill>
                  <a:srgbClr val="000000"/>
                </a:solidFill>
                <a:latin typeface="Open Sauce"/>
              </a:rPr>
              <a:t>seguridad</a:t>
            </a:r>
            <a:r>
              <a:rPr lang="en-US" sz="2530" dirty="0">
                <a:solidFill>
                  <a:srgbClr val="000000"/>
                </a:solidFill>
                <a:latin typeface="Open Sauce"/>
              </a:rPr>
              <a:t>, </a:t>
            </a:r>
            <a:r>
              <a:rPr lang="en-US" sz="2530" dirty="0" err="1">
                <a:solidFill>
                  <a:srgbClr val="000000"/>
                </a:solidFill>
                <a:latin typeface="Open Sauce"/>
              </a:rPr>
              <a:t>investigaciones</a:t>
            </a:r>
            <a:r>
              <a:rPr lang="en-US" sz="2530" dirty="0">
                <a:solidFill>
                  <a:srgbClr val="000000"/>
                </a:solidFill>
                <a:latin typeface="Open Sauce"/>
              </a:rPr>
              <a:t> de </a:t>
            </a:r>
            <a:r>
              <a:rPr lang="en-US" sz="2530" dirty="0" err="1">
                <a:solidFill>
                  <a:srgbClr val="000000"/>
                </a:solidFill>
                <a:latin typeface="Open Sauce"/>
              </a:rPr>
              <a:t>amenazas</a:t>
            </a:r>
            <a:r>
              <a:rPr lang="en-US" sz="2530" dirty="0">
                <a:solidFill>
                  <a:srgbClr val="000000"/>
                </a:solidFill>
                <a:latin typeface="Open Sauce"/>
              </a:rPr>
              <a:t>, y </a:t>
            </a:r>
            <a:r>
              <a:rPr lang="en-US" sz="2530" dirty="0" err="1">
                <a:solidFill>
                  <a:srgbClr val="000000"/>
                </a:solidFill>
                <a:latin typeface="Open Sauce"/>
              </a:rPr>
              <a:t>recopilación</a:t>
            </a:r>
            <a:r>
              <a:rPr lang="en-US" sz="2530" dirty="0">
                <a:solidFill>
                  <a:srgbClr val="000000"/>
                </a:solidFill>
                <a:latin typeface="Open Sauce"/>
              </a:rPr>
              <a:t> de </a:t>
            </a:r>
            <a:r>
              <a:rPr lang="en-US" sz="2530" dirty="0" err="1">
                <a:solidFill>
                  <a:srgbClr val="000000"/>
                </a:solidFill>
                <a:latin typeface="Open Sauce"/>
              </a:rPr>
              <a:t>información</a:t>
            </a:r>
            <a:r>
              <a:rPr lang="en-US" sz="2530" dirty="0">
                <a:solidFill>
                  <a:srgbClr val="000000"/>
                </a:solidFill>
                <a:latin typeface="Open Sauce"/>
              </a:rPr>
              <a:t> </a:t>
            </a:r>
            <a:r>
              <a:rPr lang="en-US" sz="2530" dirty="0" err="1">
                <a:solidFill>
                  <a:srgbClr val="000000"/>
                </a:solidFill>
                <a:latin typeface="Open Sauce"/>
              </a:rPr>
              <a:t>sobre</a:t>
            </a:r>
            <a:r>
              <a:rPr lang="en-US" sz="2530" dirty="0">
                <a:solidFill>
                  <a:srgbClr val="000000"/>
                </a:solidFill>
                <a:latin typeface="Open Sauce"/>
              </a:rPr>
              <a:t> </a:t>
            </a:r>
            <a:r>
              <a:rPr lang="en-US" sz="2530" dirty="0" err="1">
                <a:solidFill>
                  <a:srgbClr val="000000"/>
                </a:solidFill>
                <a:latin typeface="Open Sauce"/>
              </a:rPr>
              <a:t>objetivos</a:t>
            </a:r>
            <a:r>
              <a:rPr lang="en-US" sz="2530" dirty="0">
                <a:solidFill>
                  <a:srgbClr val="000000"/>
                </a:solidFill>
                <a:latin typeface="Open Sauce"/>
              </a:rPr>
              <a:t> </a:t>
            </a:r>
            <a:r>
              <a:rPr lang="en-US" sz="2530" dirty="0" err="1">
                <a:solidFill>
                  <a:srgbClr val="000000"/>
                </a:solidFill>
                <a:latin typeface="Open Sauce"/>
              </a:rPr>
              <a:t>específicos</a:t>
            </a:r>
            <a:r>
              <a:rPr lang="en-US" sz="2530" dirty="0">
                <a:solidFill>
                  <a:srgbClr val="000000"/>
                </a:solidFill>
                <a:latin typeface="Open Sauce"/>
              </a:rPr>
              <a:t>, </a:t>
            </a:r>
            <a:r>
              <a:rPr lang="en-US" sz="2530" dirty="0" err="1">
                <a:solidFill>
                  <a:srgbClr val="000000"/>
                </a:solidFill>
                <a:latin typeface="Open Sauce"/>
              </a:rPr>
              <a:t>pudiendo</a:t>
            </a:r>
            <a:r>
              <a:rPr lang="en-US" sz="2530" dirty="0">
                <a:solidFill>
                  <a:srgbClr val="000000"/>
                </a:solidFill>
                <a:latin typeface="Open Sauce"/>
              </a:rPr>
              <a:t> </a:t>
            </a:r>
            <a:r>
              <a:rPr lang="en-US" sz="2530" dirty="0" err="1">
                <a:solidFill>
                  <a:srgbClr val="000000"/>
                </a:solidFill>
                <a:latin typeface="Open Sauce"/>
              </a:rPr>
              <a:t>extraer</a:t>
            </a:r>
            <a:r>
              <a:rPr lang="en-US" sz="2530" dirty="0">
                <a:solidFill>
                  <a:srgbClr val="000000"/>
                </a:solidFill>
                <a:latin typeface="Open Sauce"/>
              </a:rPr>
              <a:t> </a:t>
            </a:r>
            <a:r>
              <a:rPr lang="en-US" sz="2530" dirty="0" err="1">
                <a:solidFill>
                  <a:srgbClr val="000000"/>
                </a:solidFill>
                <a:latin typeface="Open Sauce"/>
              </a:rPr>
              <a:t>datos</a:t>
            </a:r>
            <a:r>
              <a:rPr lang="en-US" sz="2530" dirty="0">
                <a:solidFill>
                  <a:srgbClr val="000000"/>
                </a:solidFill>
                <a:latin typeface="Open Sauce"/>
              </a:rPr>
              <a:t> de </a:t>
            </a:r>
            <a:r>
              <a:rPr lang="en-US" sz="2530" dirty="0" err="1">
                <a:solidFill>
                  <a:srgbClr val="000000"/>
                </a:solidFill>
                <a:latin typeface="Open Sauce"/>
              </a:rPr>
              <a:t>una</a:t>
            </a:r>
            <a:r>
              <a:rPr lang="en-US" sz="2530" dirty="0">
                <a:solidFill>
                  <a:srgbClr val="000000"/>
                </a:solidFill>
                <a:latin typeface="Open Sauce"/>
              </a:rPr>
              <a:t> </a:t>
            </a:r>
            <a:r>
              <a:rPr lang="en-US" sz="2530" dirty="0" err="1">
                <a:solidFill>
                  <a:srgbClr val="000000"/>
                </a:solidFill>
                <a:latin typeface="Open Sauce"/>
              </a:rPr>
              <a:t>amplia</a:t>
            </a:r>
            <a:r>
              <a:rPr lang="en-US" sz="2530" dirty="0">
                <a:solidFill>
                  <a:srgbClr val="000000"/>
                </a:solidFill>
                <a:latin typeface="Open Sauce"/>
              </a:rPr>
              <a:t> </a:t>
            </a:r>
            <a:r>
              <a:rPr lang="en-US" sz="2530" dirty="0" err="1">
                <a:solidFill>
                  <a:srgbClr val="000000"/>
                </a:solidFill>
                <a:latin typeface="Open Sauce"/>
              </a:rPr>
              <a:t>variedad</a:t>
            </a:r>
            <a:r>
              <a:rPr lang="en-US" sz="2530" dirty="0">
                <a:solidFill>
                  <a:srgbClr val="000000"/>
                </a:solidFill>
                <a:latin typeface="Open Sauce"/>
              </a:rPr>
              <a:t> de </a:t>
            </a:r>
            <a:r>
              <a:rPr lang="en-US" sz="2530" dirty="0" err="1">
                <a:solidFill>
                  <a:srgbClr val="000000"/>
                </a:solidFill>
                <a:latin typeface="Open Sauce"/>
              </a:rPr>
              <a:t>fuentes</a:t>
            </a:r>
            <a:endParaRPr lang="en-US" sz="2530" dirty="0">
              <a:solidFill>
                <a:srgbClr val="000000"/>
              </a:solidFill>
              <a:latin typeface="Open Sauce"/>
            </a:endParaRPr>
          </a:p>
        </p:txBody>
      </p:sp>
      <p:sp>
        <p:nvSpPr>
          <p:cNvPr id="19" name="TextBox 19"/>
          <p:cNvSpPr txBox="1"/>
          <p:nvPr/>
        </p:nvSpPr>
        <p:spPr>
          <a:xfrm>
            <a:off x="1319443" y="5994756"/>
            <a:ext cx="5812968" cy="2863850"/>
          </a:xfrm>
          <a:prstGeom prst="rect">
            <a:avLst/>
          </a:prstGeom>
        </p:spPr>
        <p:txBody>
          <a:bodyPr lIns="0" tIns="0" rIns="0" bIns="0" rtlCol="0" anchor="t">
            <a:spAutoFit/>
          </a:bodyPr>
          <a:lstStyle/>
          <a:p>
            <a:pPr algn="just">
              <a:lnSpc>
                <a:spcPts val="3249"/>
              </a:lnSpc>
              <a:spcBef>
                <a:spcPct val="0"/>
              </a:spcBef>
            </a:pPr>
            <a:r>
              <a:rPr lang="en-US" sz="2499" dirty="0">
                <a:solidFill>
                  <a:srgbClr val="000000"/>
                </a:solidFill>
                <a:latin typeface="Open Sauce"/>
              </a:rPr>
              <a:t>AL </a:t>
            </a:r>
            <a:r>
              <a:rPr lang="en-US" sz="2499" dirty="0" err="1">
                <a:solidFill>
                  <a:srgbClr val="000000"/>
                </a:solidFill>
                <a:latin typeface="Open Sauce"/>
              </a:rPr>
              <a:t>iniciar</a:t>
            </a:r>
            <a:r>
              <a:rPr lang="en-US" sz="2499" dirty="0">
                <a:solidFill>
                  <a:srgbClr val="000000"/>
                </a:solidFill>
                <a:latin typeface="Open Sauce"/>
              </a:rPr>
              <a:t> la </a:t>
            </a:r>
            <a:r>
              <a:rPr lang="en-US" sz="2499" dirty="0" err="1">
                <a:solidFill>
                  <a:srgbClr val="000000"/>
                </a:solidFill>
                <a:latin typeface="Open Sauce"/>
              </a:rPr>
              <a:t>búsqueda</a:t>
            </a:r>
            <a:r>
              <a:rPr lang="en-US" sz="2499" dirty="0">
                <a:solidFill>
                  <a:srgbClr val="000000"/>
                </a:solidFill>
                <a:latin typeface="Open Sauce"/>
              </a:rPr>
              <a:t> </a:t>
            </a:r>
            <a:r>
              <a:rPr lang="en-US" sz="2499" dirty="0" err="1">
                <a:solidFill>
                  <a:srgbClr val="000000"/>
                </a:solidFill>
                <a:latin typeface="Open Sauce"/>
              </a:rPr>
              <a:t>por</a:t>
            </a:r>
            <a:r>
              <a:rPr lang="en-US" sz="2499" dirty="0">
                <a:solidFill>
                  <a:srgbClr val="000000"/>
                </a:solidFill>
                <a:latin typeface="Open Sauce"/>
              </a:rPr>
              <a:t> </a:t>
            </a:r>
            <a:r>
              <a:rPr lang="en-US" sz="2499" dirty="0" err="1">
                <a:solidFill>
                  <a:srgbClr val="000000"/>
                </a:solidFill>
                <a:latin typeface="Open Sauce"/>
              </a:rPr>
              <a:t>el</a:t>
            </a:r>
            <a:r>
              <a:rPr lang="en-US" sz="2499" dirty="0">
                <a:solidFill>
                  <a:srgbClr val="000000"/>
                </a:solidFill>
                <a:latin typeface="Open Sauce"/>
              </a:rPr>
              <a:t> </a:t>
            </a:r>
            <a:r>
              <a:rPr lang="en-US" sz="2499" dirty="0" err="1">
                <a:solidFill>
                  <a:srgbClr val="000000"/>
                </a:solidFill>
                <a:latin typeface="Open Sauce"/>
              </a:rPr>
              <a:t>dominio</a:t>
            </a:r>
            <a:r>
              <a:rPr lang="en-US" sz="2499" dirty="0">
                <a:solidFill>
                  <a:srgbClr val="000000"/>
                </a:solidFill>
                <a:latin typeface="Open Sauce"/>
              </a:rPr>
              <a:t> </a:t>
            </a:r>
            <a:r>
              <a:rPr lang="en-US" sz="2499" dirty="0" err="1">
                <a:solidFill>
                  <a:srgbClr val="000000"/>
                </a:solidFill>
                <a:latin typeface="Open Sauce"/>
              </a:rPr>
              <a:t>objeto</a:t>
            </a:r>
            <a:r>
              <a:rPr lang="en-US" sz="2499" dirty="0">
                <a:solidFill>
                  <a:srgbClr val="000000"/>
                </a:solidFill>
                <a:latin typeface="Open Sauce"/>
              </a:rPr>
              <a:t> del </a:t>
            </a:r>
            <a:r>
              <a:rPr lang="en-US" sz="2499" dirty="0" err="1">
                <a:solidFill>
                  <a:srgbClr val="000000"/>
                </a:solidFill>
                <a:latin typeface="Open Sauce"/>
              </a:rPr>
              <a:t>presente</a:t>
            </a:r>
            <a:r>
              <a:rPr lang="en-US" sz="2499" dirty="0">
                <a:solidFill>
                  <a:srgbClr val="000000"/>
                </a:solidFill>
                <a:latin typeface="Open Sauce"/>
              </a:rPr>
              <a:t> </a:t>
            </a:r>
            <a:r>
              <a:rPr lang="en-US" sz="2499" dirty="0" err="1">
                <a:solidFill>
                  <a:srgbClr val="000000"/>
                </a:solidFill>
                <a:latin typeface="Open Sauce"/>
              </a:rPr>
              <a:t>informe</a:t>
            </a:r>
            <a:r>
              <a:rPr lang="en-US" sz="2499" dirty="0">
                <a:solidFill>
                  <a:srgbClr val="000000"/>
                </a:solidFill>
                <a:latin typeface="Open Sauce"/>
              </a:rPr>
              <a:t>, se ha </a:t>
            </a:r>
            <a:r>
              <a:rPr lang="en-US" sz="2499" dirty="0" err="1">
                <a:solidFill>
                  <a:srgbClr val="000000"/>
                </a:solidFill>
                <a:latin typeface="Open Sauce"/>
              </a:rPr>
              <a:t>conseguido</a:t>
            </a:r>
            <a:r>
              <a:rPr lang="en-US" sz="2499" dirty="0">
                <a:solidFill>
                  <a:srgbClr val="000000"/>
                </a:solidFill>
                <a:latin typeface="Open Sauce"/>
              </a:rPr>
              <a:t> </a:t>
            </a:r>
            <a:r>
              <a:rPr lang="en-US" sz="2499" dirty="0" err="1">
                <a:solidFill>
                  <a:srgbClr val="000000"/>
                </a:solidFill>
                <a:latin typeface="Open Sauce"/>
              </a:rPr>
              <a:t>información</a:t>
            </a:r>
            <a:r>
              <a:rPr lang="en-US" sz="2499" dirty="0">
                <a:solidFill>
                  <a:srgbClr val="000000"/>
                </a:solidFill>
                <a:latin typeface="Open Sauce"/>
              </a:rPr>
              <a:t> de </a:t>
            </a:r>
            <a:r>
              <a:rPr lang="en-US" sz="2499" dirty="0" err="1">
                <a:solidFill>
                  <a:srgbClr val="000000"/>
                </a:solidFill>
                <a:latin typeface="Open Sauce"/>
              </a:rPr>
              <a:t>dominios</a:t>
            </a:r>
            <a:r>
              <a:rPr lang="en-US" sz="2499" dirty="0">
                <a:solidFill>
                  <a:srgbClr val="000000"/>
                </a:solidFill>
                <a:latin typeface="Open Sauce"/>
              </a:rPr>
              <a:t> web y </a:t>
            </a:r>
            <a:r>
              <a:rPr lang="en-US" sz="2499" dirty="0" err="1">
                <a:solidFill>
                  <a:srgbClr val="000000"/>
                </a:solidFill>
                <a:latin typeface="Open Sauce"/>
              </a:rPr>
              <a:t>correos</a:t>
            </a:r>
            <a:r>
              <a:rPr lang="en-US" sz="2499" dirty="0">
                <a:solidFill>
                  <a:srgbClr val="000000"/>
                </a:solidFill>
                <a:latin typeface="Open Sauce"/>
              </a:rPr>
              <a:t> </a:t>
            </a:r>
            <a:r>
              <a:rPr lang="en-US" sz="2499" dirty="0" err="1">
                <a:solidFill>
                  <a:srgbClr val="000000"/>
                </a:solidFill>
                <a:latin typeface="Open Sauce"/>
              </a:rPr>
              <a:t>electrónicos</a:t>
            </a:r>
            <a:r>
              <a:rPr lang="en-US" sz="2499" dirty="0">
                <a:solidFill>
                  <a:srgbClr val="000000"/>
                </a:solidFill>
                <a:latin typeface="Open Sauce"/>
              </a:rPr>
              <a:t> </a:t>
            </a:r>
            <a:r>
              <a:rPr lang="en-US" sz="2499" dirty="0" err="1">
                <a:solidFill>
                  <a:srgbClr val="000000"/>
                </a:solidFill>
                <a:latin typeface="Open Sauce"/>
              </a:rPr>
              <a:t>personales</a:t>
            </a:r>
            <a:r>
              <a:rPr lang="en-US" sz="2499" dirty="0">
                <a:solidFill>
                  <a:srgbClr val="000000"/>
                </a:solidFill>
                <a:latin typeface="Open Sauce"/>
              </a:rPr>
              <a:t>, que </a:t>
            </a:r>
            <a:r>
              <a:rPr lang="en-US" sz="2499" dirty="0" err="1">
                <a:solidFill>
                  <a:srgbClr val="000000"/>
                </a:solidFill>
                <a:latin typeface="Open Sauce"/>
              </a:rPr>
              <a:t>posteriormente</a:t>
            </a:r>
            <a:r>
              <a:rPr lang="en-US" sz="2499" dirty="0">
                <a:solidFill>
                  <a:srgbClr val="000000"/>
                </a:solidFill>
                <a:latin typeface="Open Sauce"/>
              </a:rPr>
              <a:t> con </a:t>
            </a:r>
            <a:r>
              <a:rPr lang="en-US" sz="2499" dirty="0" err="1">
                <a:solidFill>
                  <a:srgbClr val="000000"/>
                </a:solidFill>
                <a:latin typeface="Open Sauce"/>
              </a:rPr>
              <a:t>otra</a:t>
            </a:r>
            <a:r>
              <a:rPr lang="en-US" sz="2499" dirty="0">
                <a:solidFill>
                  <a:srgbClr val="000000"/>
                </a:solidFill>
                <a:latin typeface="Open Sauce"/>
              </a:rPr>
              <a:t> </a:t>
            </a:r>
            <a:r>
              <a:rPr lang="en-US" sz="2499" dirty="0" err="1">
                <a:solidFill>
                  <a:srgbClr val="000000"/>
                </a:solidFill>
                <a:latin typeface="Open Sauce"/>
              </a:rPr>
              <a:t>herramienta</a:t>
            </a:r>
            <a:r>
              <a:rPr lang="en-US" sz="2499" dirty="0">
                <a:solidFill>
                  <a:srgbClr val="000000"/>
                </a:solidFill>
                <a:latin typeface="Open Sauce"/>
              </a:rPr>
              <a:t> se </a:t>
            </a:r>
            <a:r>
              <a:rPr lang="en-US" sz="2499" dirty="0" err="1">
                <a:solidFill>
                  <a:srgbClr val="000000"/>
                </a:solidFill>
                <a:latin typeface="Open Sauce"/>
              </a:rPr>
              <a:t>corroboran</a:t>
            </a:r>
            <a:r>
              <a:rPr lang="en-US" sz="2499" dirty="0">
                <a:solidFill>
                  <a:srgbClr val="000000"/>
                </a:solidFill>
                <a:latin typeface="Open Sauce"/>
              </a:rPr>
              <a:t> que son </a:t>
            </a:r>
            <a:r>
              <a:rPr lang="en-US" sz="2499" dirty="0" err="1">
                <a:solidFill>
                  <a:srgbClr val="000000"/>
                </a:solidFill>
                <a:latin typeface="Open Sauce"/>
              </a:rPr>
              <a:t>reales</a:t>
            </a:r>
            <a:r>
              <a:rPr lang="en-US" sz="2499" dirty="0">
                <a:solidFill>
                  <a:srgbClr val="000000"/>
                </a:solidFill>
                <a:latin typeface="Open Sauce"/>
              </a:rPr>
              <a:t>.</a:t>
            </a:r>
          </a:p>
        </p:txBody>
      </p:sp>
      <p:sp>
        <p:nvSpPr>
          <p:cNvPr id="20" name="TextBox 20"/>
          <p:cNvSpPr txBox="1"/>
          <p:nvPr/>
        </p:nvSpPr>
        <p:spPr>
          <a:xfrm>
            <a:off x="1768698" y="2332103"/>
            <a:ext cx="4444337" cy="735711"/>
          </a:xfrm>
          <a:prstGeom prst="rect">
            <a:avLst/>
          </a:prstGeom>
        </p:spPr>
        <p:txBody>
          <a:bodyPr lIns="0" tIns="0" rIns="0" bIns="0" rtlCol="0" anchor="t">
            <a:spAutoFit/>
          </a:bodyPr>
          <a:lstStyle/>
          <a:p>
            <a:pPr algn="l">
              <a:lnSpc>
                <a:spcPts val="5562"/>
              </a:lnSpc>
            </a:pPr>
            <a:r>
              <a:rPr lang="en-US" sz="5400">
                <a:solidFill>
                  <a:srgbClr val="062E64"/>
                </a:solidFill>
                <a:latin typeface="DM Sans Bold"/>
              </a:rPr>
              <a:t>SPIDERFOOT</a:t>
            </a:r>
          </a:p>
        </p:txBody>
      </p:sp>
      <p:sp>
        <p:nvSpPr>
          <p:cNvPr id="21" name="TextBox 21"/>
          <p:cNvSpPr txBox="1"/>
          <p:nvPr/>
        </p:nvSpPr>
        <p:spPr>
          <a:xfrm>
            <a:off x="3776896" y="1040108"/>
            <a:ext cx="10071843" cy="1087121"/>
          </a:xfrm>
          <a:prstGeom prst="rect">
            <a:avLst/>
          </a:prstGeom>
        </p:spPr>
        <p:txBody>
          <a:bodyPr lIns="0" tIns="0" rIns="0" bIns="0" rtlCol="0" anchor="t">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875184" y="-2498173"/>
            <a:ext cx="7641673" cy="764167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848740" y="5546659"/>
            <a:ext cx="7641673" cy="76416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63807" y="9367495"/>
            <a:ext cx="774199" cy="774199"/>
          </a:xfrm>
          <a:custGeom>
            <a:avLst/>
            <a:gdLst/>
            <a:ahLst/>
            <a:cxnLst/>
            <a:rect l="l" t="t" r="r" b="b"/>
            <a:pathLst>
              <a:path w="774199" h="774199">
                <a:moveTo>
                  <a:pt x="774199" y="0"/>
                </a:moveTo>
                <a:lnTo>
                  <a:pt x="0" y="0"/>
                </a:lnTo>
                <a:lnTo>
                  <a:pt x="0" y="774200"/>
                </a:lnTo>
                <a:lnTo>
                  <a:pt x="774199" y="774200"/>
                </a:lnTo>
                <a:lnTo>
                  <a:pt x="774199"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28700" y="916283"/>
            <a:ext cx="634319" cy="6343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6674302" y="834001"/>
            <a:ext cx="995274" cy="99527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400000">
            <a:off x="7725520" y="-1441733"/>
            <a:ext cx="1627814" cy="3263788"/>
          </a:xfrm>
          <a:custGeom>
            <a:avLst/>
            <a:gdLst/>
            <a:ahLst/>
            <a:cxnLst/>
            <a:rect l="l" t="t" r="r" b="b"/>
            <a:pathLst>
              <a:path w="1627814" h="3263788">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6013121" y="8941141"/>
            <a:ext cx="1158818" cy="2317635"/>
          </a:xfrm>
          <a:custGeom>
            <a:avLst/>
            <a:gdLst/>
            <a:ahLst/>
            <a:cxnLst/>
            <a:rect l="l" t="t" r="r" b="b"/>
            <a:pathLst>
              <a:path w="1158818" h="2317635">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7227861" y="2428758"/>
            <a:ext cx="10523487" cy="6938738"/>
          </a:xfrm>
          <a:custGeom>
            <a:avLst/>
            <a:gdLst/>
            <a:ahLst/>
            <a:cxnLst/>
            <a:rect l="l" t="t" r="r" b="b"/>
            <a:pathLst>
              <a:path w="10523487" h="6938738">
                <a:moveTo>
                  <a:pt x="0" y="0"/>
                </a:moveTo>
                <a:lnTo>
                  <a:pt x="10523487" y="0"/>
                </a:lnTo>
                <a:lnTo>
                  <a:pt x="10523487" y="6938737"/>
                </a:lnTo>
                <a:lnTo>
                  <a:pt x="0" y="6938737"/>
                </a:lnTo>
                <a:lnTo>
                  <a:pt x="0" y="0"/>
                </a:lnTo>
                <a:close/>
              </a:path>
            </a:pathLst>
          </a:custGeom>
          <a:blipFill>
            <a:blip r:embed="rId8"/>
            <a:stretch>
              <a:fillRect l="-10035" t="-13362" r="-11202" b="-6000"/>
            </a:stretch>
          </a:blipFill>
        </p:spPr>
      </p:sp>
      <p:sp>
        <p:nvSpPr>
          <p:cNvPr id="18" name="TextBox 18"/>
          <p:cNvSpPr txBox="1"/>
          <p:nvPr/>
        </p:nvSpPr>
        <p:spPr>
          <a:xfrm>
            <a:off x="715719" y="3048764"/>
            <a:ext cx="5967661" cy="3263508"/>
          </a:xfrm>
          <a:prstGeom prst="rect">
            <a:avLst/>
          </a:prstGeom>
        </p:spPr>
        <p:txBody>
          <a:bodyPr lIns="0" tIns="0" rIns="0" bIns="0" rtlCol="0" anchor="t">
            <a:spAutoFit/>
          </a:bodyPr>
          <a:lstStyle/>
          <a:p>
            <a:pPr marL="0" lvl="0" indent="0" algn="just">
              <a:lnSpc>
                <a:spcPts val="3290"/>
              </a:lnSpc>
              <a:spcBef>
                <a:spcPct val="0"/>
              </a:spcBef>
            </a:pPr>
            <a:r>
              <a:rPr lang="en-US" sz="2530">
                <a:solidFill>
                  <a:srgbClr val="000000"/>
                </a:solidFill>
                <a:latin typeface="Open Sauce"/>
              </a:rPr>
              <a:t>Es una herramienta informática  en linea, que tiene una base de datos de los hashes de contraseñas que han sido comprometidas en brechas de seguridad y filtraciones de datos, siendo muy útil para el personal de ciberseguridad para poder cerrar posibles vectores de ataque.</a:t>
            </a:r>
          </a:p>
        </p:txBody>
      </p:sp>
      <p:sp>
        <p:nvSpPr>
          <p:cNvPr id="19" name="TextBox 19"/>
          <p:cNvSpPr txBox="1"/>
          <p:nvPr/>
        </p:nvSpPr>
        <p:spPr>
          <a:xfrm>
            <a:off x="767223" y="6407522"/>
            <a:ext cx="5916157" cy="3273425"/>
          </a:xfrm>
          <a:prstGeom prst="rect">
            <a:avLst/>
          </a:prstGeom>
        </p:spPr>
        <p:txBody>
          <a:bodyPr lIns="0" tIns="0" rIns="0" bIns="0" rtlCol="0" anchor="t">
            <a:spAutoFit/>
          </a:bodyPr>
          <a:lstStyle/>
          <a:p>
            <a:pPr algn="just">
              <a:lnSpc>
                <a:spcPts val="3249"/>
              </a:lnSpc>
              <a:spcBef>
                <a:spcPct val="0"/>
              </a:spcBef>
            </a:pPr>
            <a:r>
              <a:rPr lang="en-US" sz="2499">
                <a:solidFill>
                  <a:srgbClr val="000000"/>
                </a:solidFill>
                <a:latin typeface="Open Sauce"/>
              </a:rPr>
              <a:t>En el informe ejecutivo ya se expusieron imágenes extraídas de esta herramienta que señalaba un pobre protección de datos confidenciales tipo PII, sin olvidar los posibles actores maliciosos que con estos datos pudieran acceder al sistema.</a:t>
            </a:r>
          </a:p>
        </p:txBody>
      </p:sp>
      <p:sp>
        <p:nvSpPr>
          <p:cNvPr id="20" name="TextBox 20"/>
          <p:cNvSpPr txBox="1"/>
          <p:nvPr/>
        </p:nvSpPr>
        <p:spPr>
          <a:xfrm>
            <a:off x="715719" y="2332103"/>
            <a:ext cx="5888138" cy="735711"/>
          </a:xfrm>
          <a:prstGeom prst="rect">
            <a:avLst/>
          </a:prstGeom>
        </p:spPr>
        <p:txBody>
          <a:bodyPr lIns="0" tIns="0" rIns="0" bIns="0" rtlCol="0" anchor="t">
            <a:spAutoFit/>
          </a:bodyPr>
          <a:lstStyle/>
          <a:p>
            <a:pPr algn="l">
              <a:lnSpc>
                <a:spcPts val="5562"/>
              </a:lnSpc>
            </a:pPr>
            <a:r>
              <a:rPr lang="en-US" sz="5400">
                <a:solidFill>
                  <a:srgbClr val="062E64"/>
                </a:solidFill>
                <a:latin typeface="DM Sans Bold"/>
              </a:rPr>
              <a:t>DESHASHED.COM</a:t>
            </a:r>
          </a:p>
        </p:txBody>
      </p:sp>
      <p:sp>
        <p:nvSpPr>
          <p:cNvPr id="21" name="TextBox 21"/>
          <p:cNvSpPr txBox="1"/>
          <p:nvPr/>
        </p:nvSpPr>
        <p:spPr>
          <a:xfrm>
            <a:off x="3776896" y="1040108"/>
            <a:ext cx="10071843" cy="1087121"/>
          </a:xfrm>
          <a:prstGeom prst="rect">
            <a:avLst/>
          </a:prstGeom>
        </p:spPr>
        <p:txBody>
          <a:bodyPr lIns="0" tIns="0" rIns="0" bIns="0" rtlCol="0" anchor="t">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875184" y="-2498173"/>
            <a:ext cx="7641673" cy="764167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848740" y="5546659"/>
            <a:ext cx="7641673" cy="76416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63807" y="8908138"/>
            <a:ext cx="1233556" cy="1233556"/>
          </a:xfrm>
          <a:custGeom>
            <a:avLst/>
            <a:gdLst/>
            <a:ahLst/>
            <a:cxnLst/>
            <a:rect l="l" t="t" r="r" b="b"/>
            <a:pathLst>
              <a:path w="1233556" h="1233556">
                <a:moveTo>
                  <a:pt x="1233556" y="0"/>
                </a:moveTo>
                <a:lnTo>
                  <a:pt x="0" y="0"/>
                </a:lnTo>
                <a:lnTo>
                  <a:pt x="0" y="1233557"/>
                </a:lnTo>
                <a:lnTo>
                  <a:pt x="1233556" y="1233557"/>
                </a:lnTo>
                <a:lnTo>
                  <a:pt x="123355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28700" y="916283"/>
            <a:ext cx="634319" cy="6343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6674302" y="834001"/>
            <a:ext cx="995274" cy="99527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400000">
            <a:off x="7725520" y="-1441733"/>
            <a:ext cx="1627814" cy="3263788"/>
          </a:xfrm>
          <a:custGeom>
            <a:avLst/>
            <a:gdLst/>
            <a:ahLst/>
            <a:cxnLst/>
            <a:rect l="l" t="t" r="r" b="b"/>
            <a:pathLst>
              <a:path w="1627814" h="3263788">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6013121" y="8941141"/>
            <a:ext cx="1158818" cy="2317635"/>
          </a:xfrm>
          <a:custGeom>
            <a:avLst/>
            <a:gdLst/>
            <a:ahLst/>
            <a:cxnLst/>
            <a:rect l="l" t="t" r="r" b="b"/>
            <a:pathLst>
              <a:path w="1158818" h="2317635">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7942170" y="2133677"/>
            <a:ext cx="4726281" cy="7258412"/>
          </a:xfrm>
          <a:custGeom>
            <a:avLst/>
            <a:gdLst/>
            <a:ahLst/>
            <a:cxnLst/>
            <a:rect l="l" t="t" r="r" b="b"/>
            <a:pathLst>
              <a:path w="4726281" h="7258412">
                <a:moveTo>
                  <a:pt x="0" y="0"/>
                </a:moveTo>
                <a:lnTo>
                  <a:pt x="4726282" y="0"/>
                </a:lnTo>
                <a:lnTo>
                  <a:pt x="4726282" y="7258412"/>
                </a:lnTo>
                <a:lnTo>
                  <a:pt x="0" y="7258412"/>
                </a:lnTo>
                <a:lnTo>
                  <a:pt x="0" y="0"/>
                </a:lnTo>
                <a:close/>
              </a:path>
            </a:pathLst>
          </a:custGeom>
          <a:blipFill>
            <a:blip r:embed="rId8"/>
            <a:stretch>
              <a:fillRect t="-2723" r="-14239" b="-2723"/>
            </a:stretch>
          </a:blipFill>
        </p:spPr>
      </p:sp>
      <p:sp>
        <p:nvSpPr>
          <p:cNvPr id="18" name="Freeform 18"/>
          <p:cNvSpPr/>
          <p:nvPr/>
        </p:nvSpPr>
        <p:spPr>
          <a:xfrm>
            <a:off x="13473107" y="2127229"/>
            <a:ext cx="3698832" cy="7240266"/>
          </a:xfrm>
          <a:custGeom>
            <a:avLst/>
            <a:gdLst/>
            <a:ahLst/>
            <a:cxnLst/>
            <a:rect l="l" t="t" r="r" b="b"/>
            <a:pathLst>
              <a:path w="3698832" h="7240266">
                <a:moveTo>
                  <a:pt x="0" y="0"/>
                </a:moveTo>
                <a:lnTo>
                  <a:pt x="3698832" y="0"/>
                </a:lnTo>
                <a:lnTo>
                  <a:pt x="3698832" y="7240266"/>
                </a:lnTo>
                <a:lnTo>
                  <a:pt x="0" y="7240266"/>
                </a:lnTo>
                <a:lnTo>
                  <a:pt x="0" y="0"/>
                </a:lnTo>
                <a:close/>
              </a:path>
            </a:pathLst>
          </a:custGeom>
          <a:blipFill>
            <a:blip r:embed="rId9"/>
            <a:stretch>
              <a:fillRect/>
            </a:stretch>
          </a:blipFill>
        </p:spPr>
      </p:sp>
      <p:sp>
        <p:nvSpPr>
          <p:cNvPr id="19" name="TextBox 19"/>
          <p:cNvSpPr txBox="1"/>
          <p:nvPr/>
        </p:nvSpPr>
        <p:spPr>
          <a:xfrm>
            <a:off x="1345859" y="3822403"/>
            <a:ext cx="5967661" cy="3673083"/>
          </a:xfrm>
          <a:prstGeom prst="rect">
            <a:avLst/>
          </a:prstGeom>
        </p:spPr>
        <p:txBody>
          <a:bodyPr lIns="0" tIns="0" rIns="0" bIns="0" rtlCol="0" anchor="t">
            <a:spAutoFit/>
          </a:bodyPr>
          <a:lstStyle/>
          <a:p>
            <a:pPr marL="0" lvl="0" indent="0" algn="just">
              <a:lnSpc>
                <a:spcPts val="3290"/>
              </a:lnSpc>
              <a:spcBef>
                <a:spcPct val="0"/>
              </a:spcBef>
            </a:pPr>
            <a:r>
              <a:rPr lang="en-US" sz="2530">
                <a:solidFill>
                  <a:srgbClr val="000000"/>
                </a:solidFill>
                <a:latin typeface="Open Sauce"/>
              </a:rPr>
              <a:t>Hunter.io es una herramienta en línea que se utiliza para buscar correos electrónicos de personas o empresas a partir de nombres, apellidos, empresas o dominios,  verificar la autenticidad de los correos electrónicos encontrados y busqueda en en redes sociales como LinkedIn, Twitter, Facebook, etc</a:t>
            </a:r>
          </a:p>
        </p:txBody>
      </p:sp>
      <p:sp>
        <p:nvSpPr>
          <p:cNvPr id="20" name="TextBox 20"/>
          <p:cNvSpPr txBox="1"/>
          <p:nvPr/>
        </p:nvSpPr>
        <p:spPr>
          <a:xfrm>
            <a:off x="1397363" y="7605845"/>
            <a:ext cx="5916157" cy="2044700"/>
          </a:xfrm>
          <a:prstGeom prst="rect">
            <a:avLst/>
          </a:prstGeom>
        </p:spPr>
        <p:txBody>
          <a:bodyPr lIns="0" tIns="0" rIns="0" bIns="0" rtlCol="0" anchor="t">
            <a:spAutoFit/>
          </a:bodyPr>
          <a:lstStyle/>
          <a:p>
            <a:pPr algn="just">
              <a:lnSpc>
                <a:spcPts val="3249"/>
              </a:lnSpc>
              <a:spcBef>
                <a:spcPct val="0"/>
              </a:spcBef>
            </a:pPr>
            <a:r>
              <a:rPr lang="en-US" sz="2499">
                <a:solidFill>
                  <a:srgbClr val="000000"/>
                </a:solidFill>
                <a:latin typeface="Open Sauce"/>
              </a:rPr>
              <a:t>Se ha podido verificar la autenticidad de ciertos correos con una fiabilidad de algunos de hasta el 89%, además de proporcionar servicios que usa la web del objetivo.</a:t>
            </a:r>
          </a:p>
        </p:txBody>
      </p:sp>
      <p:sp>
        <p:nvSpPr>
          <p:cNvPr id="21" name="TextBox 21"/>
          <p:cNvSpPr txBox="1"/>
          <p:nvPr/>
        </p:nvSpPr>
        <p:spPr>
          <a:xfrm>
            <a:off x="2294800" y="2658067"/>
            <a:ext cx="4444337" cy="735711"/>
          </a:xfrm>
          <a:prstGeom prst="rect">
            <a:avLst/>
          </a:prstGeom>
        </p:spPr>
        <p:txBody>
          <a:bodyPr lIns="0" tIns="0" rIns="0" bIns="0" rtlCol="0" anchor="t">
            <a:spAutoFit/>
          </a:bodyPr>
          <a:lstStyle/>
          <a:p>
            <a:pPr algn="l">
              <a:lnSpc>
                <a:spcPts val="5562"/>
              </a:lnSpc>
            </a:pPr>
            <a:r>
              <a:rPr lang="en-US" sz="5400">
                <a:solidFill>
                  <a:srgbClr val="062E64"/>
                </a:solidFill>
                <a:latin typeface="DM Sans Bold"/>
              </a:rPr>
              <a:t>HUNTER.IO</a:t>
            </a:r>
          </a:p>
        </p:txBody>
      </p:sp>
      <p:sp>
        <p:nvSpPr>
          <p:cNvPr id="22" name="TextBox 22"/>
          <p:cNvSpPr txBox="1"/>
          <p:nvPr/>
        </p:nvSpPr>
        <p:spPr>
          <a:xfrm>
            <a:off x="3776896" y="1040108"/>
            <a:ext cx="10071843" cy="1087121"/>
          </a:xfrm>
          <a:prstGeom prst="rect">
            <a:avLst/>
          </a:prstGeom>
        </p:spPr>
        <p:txBody>
          <a:bodyPr lIns="0" tIns="0" rIns="0" bIns="0" rtlCol="0" anchor="t">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875184" y="-2498173"/>
            <a:ext cx="7641673" cy="764167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848740" y="5546659"/>
            <a:ext cx="7641673" cy="76416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516841"/>
            <a:ext cx="634319" cy="6343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592530" y="423227"/>
            <a:ext cx="995274" cy="9952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rot="-5400000">
            <a:off x="7548246" y="-1264459"/>
            <a:ext cx="1275034" cy="2556460"/>
          </a:xfrm>
          <a:custGeom>
            <a:avLst/>
            <a:gdLst/>
            <a:ahLst/>
            <a:cxnLst/>
            <a:rect l="l" t="t" r="r" b="b"/>
            <a:pathLst>
              <a:path w="1275034" h="2556460">
                <a:moveTo>
                  <a:pt x="0" y="0"/>
                </a:moveTo>
                <a:lnTo>
                  <a:pt x="1275035" y="0"/>
                </a:lnTo>
                <a:lnTo>
                  <a:pt x="1275035" y="2556460"/>
                </a:lnTo>
                <a:lnTo>
                  <a:pt x="0" y="25564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5400000">
            <a:off x="16013121" y="8941141"/>
            <a:ext cx="1158818" cy="2317635"/>
          </a:xfrm>
          <a:custGeom>
            <a:avLst/>
            <a:gdLst/>
            <a:ahLst/>
            <a:cxnLst/>
            <a:rect l="l" t="t" r="r" b="b"/>
            <a:pathLst>
              <a:path w="1158818" h="2317635">
                <a:moveTo>
                  <a:pt x="0" y="0"/>
                </a:moveTo>
                <a:lnTo>
                  <a:pt x="1158818" y="0"/>
                </a:lnTo>
                <a:lnTo>
                  <a:pt x="1158818" y="2317635"/>
                </a:lnTo>
                <a:lnTo>
                  <a:pt x="0" y="2317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6679690" y="2199070"/>
            <a:ext cx="5568607" cy="6756273"/>
          </a:xfrm>
          <a:custGeom>
            <a:avLst/>
            <a:gdLst/>
            <a:ahLst/>
            <a:cxnLst/>
            <a:rect l="l" t="t" r="r" b="b"/>
            <a:pathLst>
              <a:path w="5568607" h="6756273">
                <a:moveTo>
                  <a:pt x="0" y="0"/>
                </a:moveTo>
                <a:lnTo>
                  <a:pt x="5568607" y="0"/>
                </a:lnTo>
                <a:lnTo>
                  <a:pt x="5568607" y="6756272"/>
                </a:lnTo>
                <a:lnTo>
                  <a:pt x="0" y="6756272"/>
                </a:lnTo>
                <a:lnTo>
                  <a:pt x="0" y="0"/>
                </a:lnTo>
                <a:close/>
              </a:path>
            </a:pathLst>
          </a:custGeom>
          <a:blipFill>
            <a:blip r:embed="rId6"/>
            <a:stretch>
              <a:fillRect l="-8495" t="-12183" r="-30359" b="-8254"/>
            </a:stretch>
          </a:blipFill>
        </p:spPr>
      </p:sp>
      <p:sp>
        <p:nvSpPr>
          <p:cNvPr id="17" name="Freeform 17"/>
          <p:cNvSpPr/>
          <p:nvPr/>
        </p:nvSpPr>
        <p:spPr>
          <a:xfrm>
            <a:off x="12399845" y="2199070"/>
            <a:ext cx="5863846" cy="6756273"/>
          </a:xfrm>
          <a:custGeom>
            <a:avLst/>
            <a:gdLst/>
            <a:ahLst/>
            <a:cxnLst/>
            <a:rect l="l" t="t" r="r" b="b"/>
            <a:pathLst>
              <a:path w="5863846" h="6756273">
                <a:moveTo>
                  <a:pt x="0" y="0"/>
                </a:moveTo>
                <a:lnTo>
                  <a:pt x="5863845" y="0"/>
                </a:lnTo>
                <a:lnTo>
                  <a:pt x="5863845" y="6756272"/>
                </a:lnTo>
                <a:lnTo>
                  <a:pt x="0" y="6756272"/>
                </a:lnTo>
                <a:lnTo>
                  <a:pt x="0" y="0"/>
                </a:lnTo>
                <a:close/>
              </a:path>
            </a:pathLst>
          </a:custGeom>
          <a:blipFill>
            <a:blip r:embed="rId7"/>
            <a:stretch>
              <a:fillRect l="-18054" t="-10218" r="-21840" b="-12334"/>
            </a:stretch>
          </a:blipFill>
        </p:spPr>
      </p:sp>
      <p:sp>
        <p:nvSpPr>
          <p:cNvPr id="18" name="TextBox 18"/>
          <p:cNvSpPr txBox="1"/>
          <p:nvPr/>
        </p:nvSpPr>
        <p:spPr>
          <a:xfrm>
            <a:off x="550907" y="2476621"/>
            <a:ext cx="5967661" cy="4200702"/>
          </a:xfrm>
          <a:prstGeom prst="rect">
            <a:avLst/>
          </a:prstGeom>
        </p:spPr>
        <p:txBody>
          <a:bodyPr lIns="0" tIns="0" rIns="0" bIns="0" rtlCol="0" anchor="t">
            <a:spAutoFit/>
          </a:bodyPr>
          <a:lstStyle/>
          <a:p>
            <a:pPr marL="0" lvl="0" indent="0" algn="just">
              <a:lnSpc>
                <a:spcPts val="3290"/>
              </a:lnSpc>
              <a:spcBef>
                <a:spcPct val="0"/>
              </a:spcBef>
            </a:pPr>
            <a:r>
              <a:rPr lang="en-US" sz="2530" dirty="0" err="1">
                <a:solidFill>
                  <a:srgbClr val="000000"/>
                </a:solidFill>
                <a:latin typeface="Open Sauce"/>
              </a:rPr>
              <a:t>Herramienta</a:t>
            </a:r>
            <a:r>
              <a:rPr lang="en-US" sz="2530" dirty="0">
                <a:solidFill>
                  <a:srgbClr val="000000"/>
                </a:solidFill>
                <a:latin typeface="Open Sauce"/>
              </a:rPr>
              <a:t> de </a:t>
            </a:r>
            <a:r>
              <a:rPr lang="en-US" sz="2530" dirty="0" err="1">
                <a:solidFill>
                  <a:srgbClr val="000000"/>
                </a:solidFill>
                <a:latin typeface="Open Sauce"/>
              </a:rPr>
              <a:t>análisis</a:t>
            </a:r>
            <a:r>
              <a:rPr lang="en-US" sz="2530" dirty="0">
                <a:solidFill>
                  <a:srgbClr val="000000"/>
                </a:solidFill>
                <a:latin typeface="Open Sauce"/>
              </a:rPr>
              <a:t> de </a:t>
            </a:r>
            <a:r>
              <a:rPr lang="en-US" sz="2530" dirty="0" err="1">
                <a:solidFill>
                  <a:srgbClr val="000000"/>
                </a:solidFill>
                <a:latin typeface="Open Sauce"/>
              </a:rPr>
              <a:t>tecnologías</a:t>
            </a:r>
            <a:r>
              <a:rPr lang="en-US" sz="2530" dirty="0">
                <a:solidFill>
                  <a:srgbClr val="000000"/>
                </a:solidFill>
                <a:latin typeface="Open Sauce"/>
              </a:rPr>
              <a:t> web, y se </a:t>
            </a:r>
            <a:r>
              <a:rPr lang="en-US" sz="2530" dirty="0" err="1">
                <a:solidFill>
                  <a:srgbClr val="000000"/>
                </a:solidFill>
                <a:latin typeface="Open Sauce"/>
              </a:rPr>
              <a:t>usa</a:t>
            </a:r>
            <a:r>
              <a:rPr lang="en-US" sz="2530" dirty="0">
                <a:solidFill>
                  <a:srgbClr val="000000"/>
                </a:solidFill>
                <a:latin typeface="Open Sauce"/>
              </a:rPr>
              <a:t> para </a:t>
            </a:r>
            <a:r>
              <a:rPr lang="en-US" sz="2530" dirty="0" err="1">
                <a:solidFill>
                  <a:srgbClr val="000000"/>
                </a:solidFill>
                <a:latin typeface="Open Sauce"/>
              </a:rPr>
              <a:t>Identificar</a:t>
            </a:r>
            <a:r>
              <a:rPr lang="en-US" sz="2530" dirty="0">
                <a:solidFill>
                  <a:srgbClr val="000000"/>
                </a:solidFill>
                <a:latin typeface="Open Sauce"/>
              </a:rPr>
              <a:t> </a:t>
            </a:r>
            <a:r>
              <a:rPr lang="en-US" sz="2530" dirty="0" err="1">
                <a:solidFill>
                  <a:srgbClr val="000000"/>
                </a:solidFill>
                <a:latin typeface="Open Sauce"/>
              </a:rPr>
              <a:t>tecnologías</a:t>
            </a:r>
            <a:r>
              <a:rPr lang="en-US" sz="2530" dirty="0">
                <a:solidFill>
                  <a:srgbClr val="000000"/>
                </a:solidFill>
                <a:latin typeface="Open Sauce"/>
              </a:rPr>
              <a:t> web, para </a:t>
            </a:r>
            <a:r>
              <a:rPr lang="en-US" sz="2530" dirty="0" err="1">
                <a:solidFill>
                  <a:srgbClr val="000000"/>
                </a:solidFill>
                <a:latin typeface="Open Sauce"/>
              </a:rPr>
              <a:t>análisis</a:t>
            </a:r>
            <a:r>
              <a:rPr lang="en-US" sz="2530" dirty="0">
                <a:solidFill>
                  <a:srgbClr val="000000"/>
                </a:solidFill>
                <a:latin typeface="Open Sauce"/>
              </a:rPr>
              <a:t> de </a:t>
            </a:r>
            <a:r>
              <a:rPr lang="en-US" sz="2530" dirty="0" err="1">
                <a:solidFill>
                  <a:srgbClr val="000000"/>
                </a:solidFill>
                <a:latin typeface="Open Sauce"/>
              </a:rPr>
              <a:t>seguridad</a:t>
            </a:r>
            <a:r>
              <a:rPr lang="en-US" sz="2530" dirty="0">
                <a:solidFill>
                  <a:srgbClr val="000000"/>
                </a:solidFill>
                <a:latin typeface="Open Sauce"/>
              </a:rPr>
              <a:t>, </a:t>
            </a:r>
            <a:r>
              <a:rPr lang="en-US" sz="2530" dirty="0" err="1">
                <a:solidFill>
                  <a:srgbClr val="000000"/>
                </a:solidFill>
                <a:latin typeface="Open Sauce"/>
              </a:rPr>
              <a:t>ayudando</a:t>
            </a:r>
            <a:r>
              <a:rPr lang="en-US" sz="2530" dirty="0">
                <a:solidFill>
                  <a:srgbClr val="000000"/>
                </a:solidFill>
                <a:latin typeface="Open Sauce"/>
              </a:rPr>
              <a:t> a </a:t>
            </a:r>
            <a:r>
              <a:rPr lang="en-US" sz="2530" dirty="0" err="1">
                <a:solidFill>
                  <a:srgbClr val="000000"/>
                </a:solidFill>
                <a:latin typeface="Open Sauce"/>
              </a:rPr>
              <a:t>identificar</a:t>
            </a:r>
            <a:r>
              <a:rPr lang="en-US" sz="2530" dirty="0">
                <a:solidFill>
                  <a:srgbClr val="000000"/>
                </a:solidFill>
                <a:latin typeface="Open Sauce"/>
              </a:rPr>
              <a:t> </a:t>
            </a:r>
            <a:r>
              <a:rPr lang="en-US" sz="2530" dirty="0" err="1">
                <a:solidFill>
                  <a:srgbClr val="000000"/>
                </a:solidFill>
                <a:latin typeface="Open Sauce"/>
              </a:rPr>
              <a:t>posibles</a:t>
            </a:r>
            <a:r>
              <a:rPr lang="en-US" sz="2530" dirty="0">
                <a:solidFill>
                  <a:srgbClr val="000000"/>
                </a:solidFill>
                <a:latin typeface="Open Sauce"/>
              </a:rPr>
              <a:t> </a:t>
            </a:r>
            <a:r>
              <a:rPr lang="en-US" sz="2530" dirty="0" err="1">
                <a:solidFill>
                  <a:srgbClr val="000000"/>
                </a:solidFill>
                <a:latin typeface="Open Sauce"/>
              </a:rPr>
              <a:t>vulnerabilidades</a:t>
            </a:r>
            <a:r>
              <a:rPr lang="en-US" sz="2530" dirty="0">
                <a:solidFill>
                  <a:srgbClr val="000000"/>
                </a:solidFill>
                <a:latin typeface="Open Sauce"/>
              </a:rPr>
              <a:t> de </a:t>
            </a:r>
            <a:r>
              <a:rPr lang="en-US" sz="2530" dirty="0" err="1">
                <a:solidFill>
                  <a:srgbClr val="000000"/>
                </a:solidFill>
                <a:latin typeface="Open Sauce"/>
              </a:rPr>
              <a:t>seguridad</a:t>
            </a:r>
            <a:r>
              <a:rPr lang="en-US" sz="2530" dirty="0">
                <a:solidFill>
                  <a:srgbClr val="000000"/>
                </a:solidFill>
                <a:latin typeface="Open Sauce"/>
              </a:rPr>
              <a:t> </a:t>
            </a:r>
            <a:r>
              <a:rPr lang="en-US" sz="2530" dirty="0" err="1">
                <a:solidFill>
                  <a:srgbClr val="000000"/>
                </a:solidFill>
                <a:latin typeface="Open Sauce"/>
              </a:rPr>
              <a:t>en</a:t>
            </a:r>
            <a:r>
              <a:rPr lang="en-US" sz="2530" dirty="0">
                <a:solidFill>
                  <a:srgbClr val="000000"/>
                </a:solidFill>
                <a:latin typeface="Open Sauce"/>
              </a:rPr>
              <a:t> un sitio web al </a:t>
            </a:r>
            <a:r>
              <a:rPr lang="en-US" sz="2530" dirty="0" err="1">
                <a:solidFill>
                  <a:srgbClr val="000000"/>
                </a:solidFill>
                <a:latin typeface="Open Sauce"/>
              </a:rPr>
              <a:t>detectar</a:t>
            </a:r>
            <a:r>
              <a:rPr lang="en-US" sz="2530" dirty="0">
                <a:solidFill>
                  <a:srgbClr val="000000"/>
                </a:solidFill>
                <a:latin typeface="Open Sauce"/>
              </a:rPr>
              <a:t> </a:t>
            </a:r>
            <a:r>
              <a:rPr lang="en-US" sz="2530" dirty="0" err="1">
                <a:solidFill>
                  <a:srgbClr val="000000"/>
                </a:solidFill>
                <a:latin typeface="Open Sauce"/>
              </a:rPr>
              <a:t>versiones</a:t>
            </a:r>
            <a:r>
              <a:rPr lang="en-US" sz="2530" dirty="0">
                <a:solidFill>
                  <a:srgbClr val="000000"/>
                </a:solidFill>
                <a:latin typeface="Open Sauce"/>
              </a:rPr>
              <a:t> </a:t>
            </a:r>
            <a:r>
              <a:rPr lang="en-US" sz="2530" dirty="0" err="1">
                <a:solidFill>
                  <a:srgbClr val="000000"/>
                </a:solidFill>
                <a:latin typeface="Open Sauce"/>
              </a:rPr>
              <a:t>desactualizadas</a:t>
            </a:r>
            <a:r>
              <a:rPr lang="en-US" sz="2530" dirty="0">
                <a:solidFill>
                  <a:srgbClr val="000000"/>
                </a:solidFill>
                <a:latin typeface="Open Sauce"/>
              </a:rPr>
              <a:t> de software o </a:t>
            </a:r>
            <a:r>
              <a:rPr lang="en-US" sz="2530" dirty="0" err="1">
                <a:solidFill>
                  <a:srgbClr val="000000"/>
                </a:solidFill>
                <a:latin typeface="Open Sauce"/>
              </a:rPr>
              <a:t>tecnologías</a:t>
            </a:r>
            <a:r>
              <a:rPr lang="en-US" sz="2530" dirty="0">
                <a:solidFill>
                  <a:srgbClr val="000000"/>
                </a:solidFill>
                <a:latin typeface="Open Sauce"/>
              </a:rPr>
              <a:t>, </a:t>
            </a:r>
            <a:r>
              <a:rPr lang="en-US" sz="2530" dirty="0" err="1">
                <a:solidFill>
                  <a:srgbClr val="000000"/>
                </a:solidFill>
                <a:latin typeface="Open Sauce"/>
              </a:rPr>
              <a:t>siendo</a:t>
            </a:r>
            <a:r>
              <a:rPr lang="en-US" sz="2530" dirty="0">
                <a:solidFill>
                  <a:srgbClr val="000000"/>
                </a:solidFill>
                <a:latin typeface="Open Sauce"/>
              </a:rPr>
              <a:t> </a:t>
            </a:r>
            <a:r>
              <a:rPr lang="en-US" sz="2530" dirty="0" err="1">
                <a:solidFill>
                  <a:srgbClr val="000000"/>
                </a:solidFill>
                <a:latin typeface="Open Sauce"/>
              </a:rPr>
              <a:t>usado</a:t>
            </a:r>
            <a:r>
              <a:rPr lang="en-US" sz="2530" dirty="0">
                <a:solidFill>
                  <a:srgbClr val="000000"/>
                </a:solidFill>
                <a:latin typeface="Open Sauce"/>
              </a:rPr>
              <a:t> con </a:t>
            </a:r>
            <a:r>
              <a:rPr lang="en-US" sz="2530" dirty="0" err="1">
                <a:solidFill>
                  <a:srgbClr val="000000"/>
                </a:solidFill>
                <a:latin typeface="Open Sauce"/>
              </a:rPr>
              <a:t>éstos</a:t>
            </a:r>
            <a:r>
              <a:rPr lang="en-US" sz="2530" dirty="0">
                <a:solidFill>
                  <a:srgbClr val="000000"/>
                </a:solidFill>
                <a:latin typeface="Open Sauce"/>
              </a:rPr>
              <a:t> fines </a:t>
            </a:r>
            <a:r>
              <a:rPr lang="en-US" sz="2530" dirty="0" err="1">
                <a:solidFill>
                  <a:srgbClr val="000000"/>
                </a:solidFill>
                <a:latin typeface="Open Sauce"/>
              </a:rPr>
              <a:t>por</a:t>
            </a:r>
            <a:r>
              <a:rPr lang="en-US" sz="2530" dirty="0">
                <a:solidFill>
                  <a:srgbClr val="000000"/>
                </a:solidFill>
                <a:latin typeface="Open Sauce"/>
              </a:rPr>
              <a:t> </a:t>
            </a:r>
            <a:r>
              <a:rPr lang="en-US" sz="2530" dirty="0" err="1">
                <a:solidFill>
                  <a:srgbClr val="000000"/>
                </a:solidFill>
                <a:latin typeface="Open Sauce"/>
              </a:rPr>
              <a:t>auditorías</a:t>
            </a:r>
            <a:r>
              <a:rPr lang="en-US" sz="2530" dirty="0">
                <a:solidFill>
                  <a:srgbClr val="000000"/>
                </a:solidFill>
                <a:latin typeface="Open Sauce"/>
              </a:rPr>
              <a:t> de </a:t>
            </a:r>
            <a:r>
              <a:rPr lang="en-US" sz="2530" dirty="0" err="1">
                <a:solidFill>
                  <a:srgbClr val="000000"/>
                </a:solidFill>
                <a:latin typeface="Open Sauce"/>
              </a:rPr>
              <a:t>seguridad</a:t>
            </a:r>
            <a:endParaRPr lang="en-US" sz="2530" dirty="0">
              <a:solidFill>
                <a:srgbClr val="000000"/>
              </a:solidFill>
              <a:latin typeface="Open Sauce"/>
            </a:endParaRPr>
          </a:p>
        </p:txBody>
      </p:sp>
      <p:sp>
        <p:nvSpPr>
          <p:cNvPr id="19" name="TextBox 19"/>
          <p:cNvSpPr txBox="1"/>
          <p:nvPr/>
        </p:nvSpPr>
        <p:spPr>
          <a:xfrm>
            <a:off x="550907" y="6644820"/>
            <a:ext cx="5916157" cy="3273425"/>
          </a:xfrm>
          <a:prstGeom prst="rect">
            <a:avLst/>
          </a:prstGeom>
        </p:spPr>
        <p:txBody>
          <a:bodyPr lIns="0" tIns="0" rIns="0" bIns="0" rtlCol="0" anchor="t">
            <a:spAutoFit/>
          </a:bodyPr>
          <a:lstStyle/>
          <a:p>
            <a:pPr algn="just">
              <a:lnSpc>
                <a:spcPts val="3249"/>
              </a:lnSpc>
              <a:spcBef>
                <a:spcPct val="0"/>
              </a:spcBef>
            </a:pPr>
            <a:r>
              <a:rPr lang="en-US" sz="2499" dirty="0">
                <a:solidFill>
                  <a:srgbClr val="000000"/>
                </a:solidFill>
                <a:latin typeface="Open Sauce"/>
              </a:rPr>
              <a:t>La </a:t>
            </a:r>
            <a:r>
              <a:rPr lang="en-US" sz="2499" dirty="0" err="1">
                <a:solidFill>
                  <a:srgbClr val="000000"/>
                </a:solidFill>
                <a:latin typeface="Open Sauce"/>
              </a:rPr>
              <a:t>aplicación</a:t>
            </a:r>
            <a:r>
              <a:rPr lang="en-US" sz="2499" dirty="0">
                <a:solidFill>
                  <a:srgbClr val="000000"/>
                </a:solidFill>
                <a:latin typeface="Open Sauce"/>
              </a:rPr>
              <a:t> mas vulnerable es WordPress, </a:t>
            </a:r>
            <a:r>
              <a:rPr lang="en-US" sz="2499" dirty="0" err="1">
                <a:solidFill>
                  <a:srgbClr val="000000"/>
                </a:solidFill>
                <a:latin typeface="Open Sauce"/>
              </a:rPr>
              <a:t>pudiendo</a:t>
            </a:r>
            <a:r>
              <a:rPr lang="en-US" sz="2499" dirty="0">
                <a:solidFill>
                  <a:srgbClr val="000000"/>
                </a:solidFill>
                <a:latin typeface="Open Sauce"/>
              </a:rPr>
              <a:t> ser </a:t>
            </a:r>
            <a:r>
              <a:rPr lang="en-US" sz="2499" dirty="0" err="1">
                <a:solidFill>
                  <a:srgbClr val="000000"/>
                </a:solidFill>
                <a:latin typeface="Open Sauce"/>
              </a:rPr>
              <a:t>explotada</a:t>
            </a:r>
            <a:r>
              <a:rPr lang="en-US" sz="2499" dirty="0">
                <a:solidFill>
                  <a:srgbClr val="000000"/>
                </a:solidFill>
                <a:latin typeface="Open Sauce"/>
              </a:rPr>
              <a:t> </a:t>
            </a:r>
            <a:r>
              <a:rPr lang="en-US" sz="2499" dirty="0" err="1">
                <a:solidFill>
                  <a:srgbClr val="000000"/>
                </a:solidFill>
                <a:latin typeface="Open Sauce"/>
              </a:rPr>
              <a:t>por</a:t>
            </a:r>
            <a:r>
              <a:rPr lang="en-US" sz="2499" dirty="0">
                <a:solidFill>
                  <a:srgbClr val="000000"/>
                </a:solidFill>
                <a:latin typeface="Open Sauce"/>
              </a:rPr>
              <a:t> </a:t>
            </a:r>
            <a:r>
              <a:rPr lang="en-US" sz="2499" dirty="0" err="1">
                <a:solidFill>
                  <a:srgbClr val="000000"/>
                </a:solidFill>
                <a:latin typeface="Open Sauce"/>
              </a:rPr>
              <a:t>ataques</a:t>
            </a:r>
            <a:r>
              <a:rPr lang="en-US" sz="2499" dirty="0">
                <a:solidFill>
                  <a:srgbClr val="000000"/>
                </a:solidFill>
                <a:latin typeface="Open Sauce"/>
              </a:rPr>
              <a:t> de </a:t>
            </a:r>
            <a:r>
              <a:rPr lang="en-US" sz="2499" dirty="0" err="1">
                <a:solidFill>
                  <a:srgbClr val="000000"/>
                </a:solidFill>
                <a:latin typeface="Open Sauce"/>
              </a:rPr>
              <a:t>inyección</a:t>
            </a:r>
            <a:r>
              <a:rPr lang="en-US" sz="2499" dirty="0">
                <a:solidFill>
                  <a:srgbClr val="000000"/>
                </a:solidFill>
                <a:latin typeface="Open Sauce"/>
              </a:rPr>
              <a:t> SQL, </a:t>
            </a:r>
            <a:r>
              <a:rPr lang="en-US" sz="2499" dirty="0" err="1">
                <a:solidFill>
                  <a:srgbClr val="000000"/>
                </a:solidFill>
                <a:latin typeface="Open Sauce"/>
              </a:rPr>
              <a:t>secuestro</a:t>
            </a:r>
            <a:r>
              <a:rPr lang="en-US" sz="2499" dirty="0">
                <a:solidFill>
                  <a:srgbClr val="000000"/>
                </a:solidFill>
                <a:latin typeface="Open Sauce"/>
              </a:rPr>
              <a:t> de </a:t>
            </a:r>
            <a:r>
              <a:rPr lang="en-US" sz="2499" dirty="0" err="1">
                <a:solidFill>
                  <a:srgbClr val="000000"/>
                </a:solidFill>
                <a:latin typeface="Open Sauce"/>
              </a:rPr>
              <a:t>sesiones</a:t>
            </a:r>
            <a:r>
              <a:rPr lang="en-US" sz="2499" dirty="0">
                <a:solidFill>
                  <a:srgbClr val="000000"/>
                </a:solidFill>
                <a:latin typeface="Open Sauce"/>
              </a:rPr>
              <a:t> y XSS (</a:t>
            </a:r>
            <a:r>
              <a:rPr lang="en-US" sz="2499" dirty="0" err="1">
                <a:solidFill>
                  <a:srgbClr val="000000"/>
                </a:solidFill>
                <a:latin typeface="Open Sauce"/>
              </a:rPr>
              <a:t>inyección</a:t>
            </a:r>
            <a:r>
              <a:rPr lang="en-US" sz="2499" dirty="0">
                <a:solidFill>
                  <a:srgbClr val="000000"/>
                </a:solidFill>
                <a:latin typeface="Open Sauce"/>
              </a:rPr>
              <a:t> </a:t>
            </a:r>
            <a:r>
              <a:rPr lang="en-US" sz="2499" dirty="0" err="1">
                <a:solidFill>
                  <a:srgbClr val="000000"/>
                </a:solidFill>
                <a:latin typeface="Open Sauce"/>
              </a:rPr>
              <a:t>código</a:t>
            </a:r>
            <a:r>
              <a:rPr lang="en-US" sz="2499" dirty="0">
                <a:solidFill>
                  <a:srgbClr val="000000"/>
                </a:solidFill>
                <a:latin typeface="Open Sauce"/>
              </a:rPr>
              <a:t> JavaScript); </a:t>
            </a:r>
            <a:r>
              <a:rPr lang="en-US" sz="2499" dirty="0" err="1">
                <a:solidFill>
                  <a:srgbClr val="000000"/>
                </a:solidFill>
                <a:latin typeface="Open Sauce"/>
              </a:rPr>
              <a:t>pero</a:t>
            </a:r>
            <a:r>
              <a:rPr lang="en-US" sz="2499" dirty="0">
                <a:solidFill>
                  <a:srgbClr val="000000"/>
                </a:solidFill>
                <a:latin typeface="Open Sauce"/>
              </a:rPr>
              <a:t> </a:t>
            </a:r>
            <a:r>
              <a:rPr lang="en-US" sz="2499" dirty="0" err="1">
                <a:solidFill>
                  <a:srgbClr val="000000"/>
                </a:solidFill>
                <a:latin typeface="Open Sauce"/>
              </a:rPr>
              <a:t>eso</a:t>
            </a:r>
            <a:r>
              <a:rPr lang="en-US" sz="2499" dirty="0">
                <a:solidFill>
                  <a:srgbClr val="000000"/>
                </a:solidFill>
                <a:latin typeface="Open Sauce"/>
              </a:rPr>
              <a:t> no </a:t>
            </a:r>
            <a:r>
              <a:rPr lang="en-US" sz="2499" dirty="0" err="1">
                <a:solidFill>
                  <a:srgbClr val="000000"/>
                </a:solidFill>
                <a:latin typeface="Open Sauce"/>
              </a:rPr>
              <a:t>deja</a:t>
            </a:r>
            <a:r>
              <a:rPr lang="en-US" sz="2499" dirty="0">
                <a:solidFill>
                  <a:srgbClr val="000000"/>
                </a:solidFill>
                <a:latin typeface="Open Sauce"/>
              </a:rPr>
              <a:t> al resto </a:t>
            </a:r>
            <a:r>
              <a:rPr lang="en-US" sz="2499" dirty="0" err="1">
                <a:solidFill>
                  <a:srgbClr val="000000"/>
                </a:solidFill>
                <a:latin typeface="Open Sauce"/>
              </a:rPr>
              <a:t>exentas</a:t>
            </a:r>
            <a:r>
              <a:rPr lang="en-US" sz="2499" dirty="0">
                <a:solidFill>
                  <a:srgbClr val="000000"/>
                </a:solidFill>
                <a:latin typeface="Open Sauce"/>
              </a:rPr>
              <a:t> de </a:t>
            </a:r>
            <a:r>
              <a:rPr lang="en-US" sz="2499" dirty="0" err="1">
                <a:solidFill>
                  <a:srgbClr val="000000"/>
                </a:solidFill>
                <a:latin typeface="Open Sauce"/>
              </a:rPr>
              <a:t>peligro</a:t>
            </a:r>
            <a:r>
              <a:rPr lang="en-US" sz="2499" dirty="0">
                <a:solidFill>
                  <a:srgbClr val="000000"/>
                </a:solidFill>
                <a:latin typeface="Open Sauce"/>
              </a:rPr>
              <a:t>. La </a:t>
            </a:r>
            <a:r>
              <a:rPr lang="en-US" sz="2499" dirty="0" err="1">
                <a:solidFill>
                  <a:srgbClr val="000000"/>
                </a:solidFill>
                <a:latin typeface="Open Sauce"/>
              </a:rPr>
              <a:t>seguridad</a:t>
            </a:r>
            <a:r>
              <a:rPr lang="en-US" sz="2499" dirty="0">
                <a:solidFill>
                  <a:srgbClr val="000000"/>
                </a:solidFill>
                <a:latin typeface="Open Sauce"/>
              </a:rPr>
              <a:t> </a:t>
            </a:r>
            <a:r>
              <a:rPr lang="en-US" sz="2499" dirty="0" err="1">
                <a:solidFill>
                  <a:srgbClr val="000000"/>
                </a:solidFill>
                <a:latin typeface="Open Sauce"/>
              </a:rPr>
              <a:t>en</a:t>
            </a:r>
            <a:r>
              <a:rPr lang="en-US" sz="2499" dirty="0">
                <a:solidFill>
                  <a:srgbClr val="000000"/>
                </a:solidFill>
                <a:latin typeface="Open Sauce"/>
              </a:rPr>
              <a:t> la web es un </a:t>
            </a:r>
            <a:r>
              <a:rPr lang="en-US" sz="2499" dirty="0" err="1">
                <a:solidFill>
                  <a:srgbClr val="000000"/>
                </a:solidFill>
                <a:latin typeface="Open Sauce"/>
              </a:rPr>
              <a:t>proceso</a:t>
            </a:r>
            <a:r>
              <a:rPr lang="en-US" sz="2499" dirty="0">
                <a:solidFill>
                  <a:srgbClr val="000000"/>
                </a:solidFill>
                <a:latin typeface="Open Sauce"/>
              </a:rPr>
              <a:t> continuo y </a:t>
            </a:r>
            <a:r>
              <a:rPr lang="en-US" sz="2499" dirty="0" err="1">
                <a:solidFill>
                  <a:srgbClr val="000000"/>
                </a:solidFill>
                <a:latin typeface="Open Sauce"/>
              </a:rPr>
              <a:t>constante</a:t>
            </a:r>
            <a:r>
              <a:rPr lang="en-US" sz="2499" dirty="0">
                <a:solidFill>
                  <a:srgbClr val="000000"/>
                </a:solidFill>
                <a:latin typeface="Open Sauce"/>
              </a:rPr>
              <a:t>.</a:t>
            </a:r>
          </a:p>
        </p:txBody>
      </p:sp>
      <p:sp>
        <p:nvSpPr>
          <p:cNvPr id="20" name="TextBox 20"/>
          <p:cNvSpPr txBox="1"/>
          <p:nvPr/>
        </p:nvSpPr>
        <p:spPr>
          <a:xfrm>
            <a:off x="550907" y="1874077"/>
            <a:ext cx="4753723" cy="735711"/>
          </a:xfrm>
          <a:prstGeom prst="rect">
            <a:avLst/>
          </a:prstGeom>
        </p:spPr>
        <p:txBody>
          <a:bodyPr lIns="0" tIns="0" rIns="0" bIns="0" rtlCol="0" anchor="t">
            <a:spAutoFit/>
          </a:bodyPr>
          <a:lstStyle/>
          <a:p>
            <a:pPr algn="l">
              <a:lnSpc>
                <a:spcPts val="5562"/>
              </a:lnSpc>
            </a:pPr>
            <a:r>
              <a:rPr lang="en-US" sz="5400">
                <a:solidFill>
                  <a:srgbClr val="062E64"/>
                </a:solidFill>
                <a:latin typeface="DM Sans Bold"/>
              </a:rPr>
              <a:t>WAPPALYZER</a:t>
            </a:r>
          </a:p>
        </p:txBody>
      </p:sp>
      <p:sp>
        <p:nvSpPr>
          <p:cNvPr id="21" name="TextBox 21"/>
          <p:cNvSpPr txBox="1"/>
          <p:nvPr/>
        </p:nvSpPr>
        <p:spPr>
          <a:xfrm>
            <a:off x="3776896" y="547052"/>
            <a:ext cx="10071843" cy="1087121"/>
          </a:xfrm>
          <a:prstGeom prst="rect">
            <a:avLst/>
          </a:prstGeom>
        </p:spPr>
        <p:txBody>
          <a:bodyPr lIns="0" tIns="0" rIns="0" bIns="0" rtlCol="0" anchor="t">
            <a:spAutoFit/>
          </a:bodyPr>
          <a:lstStyle/>
          <a:p>
            <a:pPr algn="l">
              <a:lnSpc>
                <a:spcPts val="8240"/>
              </a:lnSpc>
            </a:pPr>
            <a:r>
              <a:rPr lang="en-US" sz="8000">
                <a:solidFill>
                  <a:srgbClr val="062E64"/>
                </a:solidFill>
                <a:latin typeface="DM Sans Bold"/>
              </a:rPr>
              <a:t>Evidencias digitales</a:t>
            </a:r>
          </a:p>
        </p:txBody>
      </p:sp>
      <p:grpSp>
        <p:nvGrpSpPr>
          <p:cNvPr id="22" name="Group 22"/>
          <p:cNvGrpSpPr/>
          <p:nvPr/>
        </p:nvGrpSpPr>
        <p:grpSpPr>
          <a:xfrm>
            <a:off x="192168" y="9741220"/>
            <a:ext cx="358739" cy="3587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875184" y="-2498173"/>
            <a:ext cx="7641673" cy="764167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848740" y="5546659"/>
            <a:ext cx="7641673" cy="76416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63807" y="9538278"/>
            <a:ext cx="603416" cy="603416"/>
          </a:xfrm>
          <a:custGeom>
            <a:avLst/>
            <a:gdLst/>
            <a:ahLst/>
            <a:cxnLst/>
            <a:rect l="l" t="t" r="r" b="b"/>
            <a:pathLst>
              <a:path w="603416" h="603416">
                <a:moveTo>
                  <a:pt x="603416" y="0"/>
                </a:moveTo>
                <a:lnTo>
                  <a:pt x="0" y="0"/>
                </a:lnTo>
                <a:lnTo>
                  <a:pt x="0" y="603417"/>
                </a:lnTo>
                <a:lnTo>
                  <a:pt x="603416" y="603417"/>
                </a:lnTo>
                <a:lnTo>
                  <a:pt x="6034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28700" y="916283"/>
            <a:ext cx="634319" cy="6343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6674302" y="834001"/>
            <a:ext cx="995274" cy="99527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400000">
            <a:off x="7725520" y="-1441733"/>
            <a:ext cx="1627814" cy="3263788"/>
          </a:xfrm>
          <a:custGeom>
            <a:avLst/>
            <a:gdLst/>
            <a:ahLst/>
            <a:cxnLst/>
            <a:rect l="l" t="t" r="r" b="b"/>
            <a:pathLst>
              <a:path w="1627814" h="3263788">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5826456" y="9501137"/>
            <a:ext cx="785487" cy="1570973"/>
          </a:xfrm>
          <a:custGeom>
            <a:avLst/>
            <a:gdLst/>
            <a:ahLst/>
            <a:cxnLst/>
            <a:rect l="l" t="t" r="r" b="b"/>
            <a:pathLst>
              <a:path w="785487" h="1570973">
                <a:moveTo>
                  <a:pt x="0" y="0"/>
                </a:moveTo>
                <a:lnTo>
                  <a:pt x="785486" y="0"/>
                </a:lnTo>
                <a:lnTo>
                  <a:pt x="785486" y="1570973"/>
                </a:lnTo>
                <a:lnTo>
                  <a:pt x="0" y="1570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6907534" y="2533271"/>
            <a:ext cx="5253021" cy="3234805"/>
          </a:xfrm>
          <a:custGeom>
            <a:avLst/>
            <a:gdLst/>
            <a:ahLst/>
            <a:cxnLst/>
            <a:rect l="l" t="t" r="r" b="b"/>
            <a:pathLst>
              <a:path w="5253021" h="3234805">
                <a:moveTo>
                  <a:pt x="0" y="0"/>
                </a:moveTo>
                <a:lnTo>
                  <a:pt x="5253020" y="0"/>
                </a:lnTo>
                <a:lnTo>
                  <a:pt x="5253020" y="3234804"/>
                </a:lnTo>
                <a:lnTo>
                  <a:pt x="0" y="3234804"/>
                </a:lnTo>
                <a:lnTo>
                  <a:pt x="0" y="0"/>
                </a:lnTo>
                <a:close/>
              </a:path>
            </a:pathLst>
          </a:custGeom>
          <a:blipFill>
            <a:blip r:embed="rId8"/>
            <a:stretch>
              <a:fillRect/>
            </a:stretch>
          </a:blipFill>
        </p:spPr>
      </p:sp>
      <p:sp>
        <p:nvSpPr>
          <p:cNvPr id="18" name="Freeform 18"/>
          <p:cNvSpPr/>
          <p:nvPr/>
        </p:nvSpPr>
        <p:spPr>
          <a:xfrm>
            <a:off x="12463710" y="6566207"/>
            <a:ext cx="4973827" cy="3234805"/>
          </a:xfrm>
          <a:custGeom>
            <a:avLst/>
            <a:gdLst/>
            <a:ahLst/>
            <a:cxnLst/>
            <a:rect l="l" t="t" r="r" b="b"/>
            <a:pathLst>
              <a:path w="4973827" h="3234805">
                <a:moveTo>
                  <a:pt x="0" y="0"/>
                </a:moveTo>
                <a:lnTo>
                  <a:pt x="4973827" y="0"/>
                </a:lnTo>
                <a:lnTo>
                  <a:pt x="4973827" y="3234804"/>
                </a:lnTo>
                <a:lnTo>
                  <a:pt x="0" y="3234804"/>
                </a:lnTo>
                <a:lnTo>
                  <a:pt x="0" y="0"/>
                </a:lnTo>
                <a:close/>
              </a:path>
            </a:pathLst>
          </a:custGeom>
          <a:blipFill>
            <a:blip r:embed="rId9"/>
            <a:stretch>
              <a:fillRect r="-4665"/>
            </a:stretch>
          </a:blipFill>
        </p:spPr>
      </p:sp>
      <p:sp>
        <p:nvSpPr>
          <p:cNvPr id="19" name="Freeform 19"/>
          <p:cNvSpPr/>
          <p:nvPr/>
        </p:nvSpPr>
        <p:spPr>
          <a:xfrm>
            <a:off x="7010723" y="5902697"/>
            <a:ext cx="5149831" cy="3937290"/>
          </a:xfrm>
          <a:custGeom>
            <a:avLst/>
            <a:gdLst/>
            <a:ahLst/>
            <a:cxnLst/>
            <a:rect l="l" t="t" r="r" b="b"/>
            <a:pathLst>
              <a:path w="5149831" h="3937290">
                <a:moveTo>
                  <a:pt x="0" y="0"/>
                </a:moveTo>
                <a:lnTo>
                  <a:pt x="5149831" y="0"/>
                </a:lnTo>
                <a:lnTo>
                  <a:pt x="5149831" y="3937289"/>
                </a:lnTo>
                <a:lnTo>
                  <a:pt x="0" y="3937289"/>
                </a:lnTo>
                <a:lnTo>
                  <a:pt x="0" y="0"/>
                </a:lnTo>
                <a:close/>
              </a:path>
            </a:pathLst>
          </a:custGeom>
          <a:blipFill>
            <a:blip r:embed="rId10"/>
            <a:stretch>
              <a:fillRect t="-1022" b="-1022"/>
            </a:stretch>
          </a:blipFill>
        </p:spPr>
      </p:sp>
      <p:sp>
        <p:nvSpPr>
          <p:cNvPr id="20" name="Freeform 20"/>
          <p:cNvSpPr/>
          <p:nvPr/>
        </p:nvSpPr>
        <p:spPr>
          <a:xfrm>
            <a:off x="12896560" y="2289650"/>
            <a:ext cx="4108125" cy="4114134"/>
          </a:xfrm>
          <a:custGeom>
            <a:avLst/>
            <a:gdLst/>
            <a:ahLst/>
            <a:cxnLst/>
            <a:rect l="l" t="t" r="r" b="b"/>
            <a:pathLst>
              <a:path w="4108125" h="4114134">
                <a:moveTo>
                  <a:pt x="0" y="0"/>
                </a:moveTo>
                <a:lnTo>
                  <a:pt x="4108126" y="0"/>
                </a:lnTo>
                <a:lnTo>
                  <a:pt x="4108126" y="4114135"/>
                </a:lnTo>
                <a:lnTo>
                  <a:pt x="0" y="4114135"/>
                </a:lnTo>
                <a:lnTo>
                  <a:pt x="0" y="0"/>
                </a:lnTo>
                <a:close/>
              </a:path>
            </a:pathLst>
          </a:custGeom>
          <a:blipFill>
            <a:blip r:embed="rId11"/>
            <a:stretch>
              <a:fillRect t="-561" b="-561"/>
            </a:stretch>
          </a:blipFill>
        </p:spPr>
      </p:sp>
      <p:sp>
        <p:nvSpPr>
          <p:cNvPr id="21" name="TextBox 21"/>
          <p:cNvSpPr txBox="1"/>
          <p:nvPr/>
        </p:nvSpPr>
        <p:spPr>
          <a:xfrm>
            <a:off x="715719" y="2460741"/>
            <a:ext cx="5967661" cy="2853933"/>
          </a:xfrm>
          <a:prstGeom prst="rect">
            <a:avLst/>
          </a:prstGeom>
        </p:spPr>
        <p:txBody>
          <a:bodyPr lIns="0" tIns="0" rIns="0" bIns="0" rtlCol="0" anchor="t">
            <a:spAutoFit/>
          </a:bodyPr>
          <a:lstStyle/>
          <a:p>
            <a:pPr marL="0" lvl="0" indent="0" algn="just">
              <a:lnSpc>
                <a:spcPts val="3290"/>
              </a:lnSpc>
              <a:spcBef>
                <a:spcPct val="0"/>
              </a:spcBef>
            </a:pPr>
            <a:r>
              <a:rPr lang="en-US" sz="2530" dirty="0" err="1">
                <a:solidFill>
                  <a:srgbClr val="000000"/>
                </a:solidFill>
                <a:latin typeface="Open Sauce"/>
              </a:rPr>
              <a:t>Herramienta</a:t>
            </a:r>
            <a:r>
              <a:rPr lang="en-US" sz="2530" dirty="0">
                <a:solidFill>
                  <a:srgbClr val="000000"/>
                </a:solidFill>
                <a:latin typeface="Open Sauce"/>
              </a:rPr>
              <a:t> </a:t>
            </a:r>
            <a:r>
              <a:rPr lang="en-US" sz="2530" dirty="0" err="1">
                <a:solidFill>
                  <a:srgbClr val="000000"/>
                </a:solidFill>
                <a:latin typeface="Open Sauce"/>
              </a:rPr>
              <a:t>en</a:t>
            </a:r>
            <a:r>
              <a:rPr lang="en-US" sz="2530" dirty="0">
                <a:solidFill>
                  <a:srgbClr val="000000"/>
                </a:solidFill>
                <a:latin typeface="Open Sauce"/>
              </a:rPr>
              <a:t> </a:t>
            </a:r>
            <a:r>
              <a:rPr lang="en-US" sz="2530" dirty="0" err="1">
                <a:solidFill>
                  <a:srgbClr val="000000"/>
                </a:solidFill>
                <a:latin typeface="Open Sauce"/>
              </a:rPr>
              <a:t>línea</a:t>
            </a:r>
            <a:r>
              <a:rPr lang="en-US" sz="2530" dirty="0">
                <a:solidFill>
                  <a:srgbClr val="000000"/>
                </a:solidFill>
                <a:latin typeface="Open Sauce"/>
              </a:rPr>
              <a:t> que </a:t>
            </a:r>
            <a:r>
              <a:rPr lang="en-US" sz="2530" dirty="0" err="1">
                <a:solidFill>
                  <a:srgbClr val="000000"/>
                </a:solidFill>
                <a:latin typeface="Open Sauce"/>
              </a:rPr>
              <a:t>proporciona</a:t>
            </a:r>
            <a:r>
              <a:rPr lang="en-US" sz="2530" dirty="0">
                <a:solidFill>
                  <a:srgbClr val="000000"/>
                </a:solidFill>
                <a:latin typeface="Open Sauce"/>
              </a:rPr>
              <a:t> </a:t>
            </a:r>
            <a:r>
              <a:rPr lang="en-US" sz="2530" dirty="0" err="1">
                <a:solidFill>
                  <a:srgbClr val="000000"/>
                </a:solidFill>
                <a:latin typeface="Open Sauce"/>
              </a:rPr>
              <a:t>una</a:t>
            </a:r>
            <a:r>
              <a:rPr lang="en-US" sz="2530" dirty="0">
                <a:solidFill>
                  <a:srgbClr val="000000"/>
                </a:solidFill>
                <a:latin typeface="Open Sauce"/>
              </a:rPr>
              <a:t> </a:t>
            </a:r>
            <a:r>
              <a:rPr lang="en-US" sz="2530" dirty="0" err="1">
                <a:solidFill>
                  <a:srgbClr val="000000"/>
                </a:solidFill>
                <a:latin typeface="Open Sauce"/>
              </a:rPr>
              <a:t>amplia</a:t>
            </a:r>
            <a:r>
              <a:rPr lang="en-US" sz="2530" dirty="0">
                <a:solidFill>
                  <a:srgbClr val="000000"/>
                </a:solidFill>
                <a:latin typeface="Open Sauce"/>
              </a:rPr>
              <a:t> </a:t>
            </a:r>
            <a:r>
              <a:rPr lang="en-US" sz="2530" dirty="0" err="1">
                <a:solidFill>
                  <a:srgbClr val="000000"/>
                </a:solidFill>
                <a:latin typeface="Open Sauce"/>
              </a:rPr>
              <a:t>gama</a:t>
            </a:r>
            <a:r>
              <a:rPr lang="en-US" sz="2530" dirty="0">
                <a:solidFill>
                  <a:srgbClr val="000000"/>
                </a:solidFill>
                <a:latin typeface="Open Sauce"/>
              </a:rPr>
              <a:t> de </a:t>
            </a:r>
            <a:r>
              <a:rPr lang="en-US" sz="2530" dirty="0" err="1">
                <a:solidFill>
                  <a:srgbClr val="000000"/>
                </a:solidFill>
                <a:latin typeface="Open Sauce"/>
              </a:rPr>
              <a:t>servicios</a:t>
            </a:r>
            <a:r>
              <a:rPr lang="en-US" sz="2530" dirty="0">
                <a:solidFill>
                  <a:srgbClr val="000000"/>
                </a:solidFill>
                <a:latin typeface="Open Sauce"/>
              </a:rPr>
              <a:t>: </a:t>
            </a:r>
            <a:r>
              <a:rPr lang="en-US" sz="2530" dirty="0" err="1">
                <a:solidFill>
                  <a:srgbClr val="000000"/>
                </a:solidFill>
                <a:latin typeface="Open Sauce"/>
              </a:rPr>
              <a:t>identificar</a:t>
            </a:r>
            <a:r>
              <a:rPr lang="en-US" sz="2530" dirty="0">
                <a:solidFill>
                  <a:srgbClr val="000000"/>
                </a:solidFill>
                <a:latin typeface="Open Sauce"/>
              </a:rPr>
              <a:t> </a:t>
            </a:r>
            <a:r>
              <a:rPr lang="en-US" sz="2530" dirty="0" err="1">
                <a:solidFill>
                  <a:srgbClr val="000000"/>
                </a:solidFill>
                <a:latin typeface="Open Sauce"/>
              </a:rPr>
              <a:t>vulnerabilidades</a:t>
            </a:r>
            <a:r>
              <a:rPr lang="en-US" sz="2530" dirty="0">
                <a:solidFill>
                  <a:srgbClr val="000000"/>
                </a:solidFill>
                <a:latin typeface="Open Sauce"/>
              </a:rPr>
              <a:t> y </a:t>
            </a:r>
            <a:r>
              <a:rPr lang="en-US" sz="2530" dirty="0" err="1">
                <a:solidFill>
                  <a:srgbClr val="000000"/>
                </a:solidFill>
                <a:latin typeface="Open Sauce"/>
              </a:rPr>
              <a:t>ataques</a:t>
            </a:r>
            <a:r>
              <a:rPr lang="en-US" sz="2530" dirty="0">
                <a:solidFill>
                  <a:srgbClr val="000000"/>
                </a:solidFill>
                <a:latin typeface="Open Sauce"/>
              </a:rPr>
              <a:t> </a:t>
            </a:r>
            <a:r>
              <a:rPr lang="en-US" sz="2530" dirty="0" err="1">
                <a:solidFill>
                  <a:srgbClr val="000000"/>
                </a:solidFill>
                <a:latin typeface="Open Sauce"/>
              </a:rPr>
              <a:t>en</a:t>
            </a:r>
            <a:r>
              <a:rPr lang="en-US" sz="2530" dirty="0">
                <a:solidFill>
                  <a:srgbClr val="000000"/>
                </a:solidFill>
                <a:latin typeface="Open Sauce"/>
              </a:rPr>
              <a:t> sitios web y redes, y para </a:t>
            </a:r>
            <a:r>
              <a:rPr lang="en-US" sz="2530" dirty="0" err="1">
                <a:solidFill>
                  <a:srgbClr val="000000"/>
                </a:solidFill>
                <a:latin typeface="Open Sauce"/>
              </a:rPr>
              <a:t>cumplir</a:t>
            </a:r>
            <a:r>
              <a:rPr lang="en-US" sz="2530" dirty="0">
                <a:solidFill>
                  <a:srgbClr val="000000"/>
                </a:solidFill>
                <a:latin typeface="Open Sauce"/>
              </a:rPr>
              <a:t> con las </a:t>
            </a:r>
            <a:r>
              <a:rPr lang="en-US" sz="2530" dirty="0" err="1">
                <a:solidFill>
                  <a:srgbClr val="000000"/>
                </a:solidFill>
                <a:latin typeface="Open Sauce"/>
              </a:rPr>
              <a:t>regulaciones</a:t>
            </a:r>
            <a:r>
              <a:rPr lang="en-US" sz="2530" dirty="0">
                <a:solidFill>
                  <a:srgbClr val="000000"/>
                </a:solidFill>
                <a:latin typeface="Open Sauce"/>
              </a:rPr>
              <a:t> </a:t>
            </a:r>
            <a:r>
              <a:rPr lang="en-US" sz="2530" dirty="0" err="1">
                <a:solidFill>
                  <a:srgbClr val="000000"/>
                </a:solidFill>
                <a:latin typeface="Open Sauce"/>
              </a:rPr>
              <a:t>legales</a:t>
            </a:r>
            <a:r>
              <a:rPr lang="en-US" sz="2530" dirty="0">
                <a:solidFill>
                  <a:srgbClr val="000000"/>
                </a:solidFill>
                <a:latin typeface="Open Sauce"/>
              </a:rPr>
              <a:t> </a:t>
            </a:r>
            <a:r>
              <a:rPr lang="en-US" sz="2530" dirty="0" err="1">
                <a:solidFill>
                  <a:srgbClr val="000000"/>
                </a:solidFill>
                <a:latin typeface="Open Sauce"/>
              </a:rPr>
              <a:t>en</a:t>
            </a:r>
            <a:r>
              <a:rPr lang="en-US" sz="2530" dirty="0">
                <a:solidFill>
                  <a:srgbClr val="000000"/>
                </a:solidFill>
                <a:latin typeface="Open Sauce"/>
              </a:rPr>
              <a:t> </a:t>
            </a:r>
            <a:r>
              <a:rPr lang="en-US" sz="2530" dirty="0" err="1">
                <a:solidFill>
                  <a:srgbClr val="000000"/>
                </a:solidFill>
                <a:latin typeface="Open Sauce"/>
              </a:rPr>
              <a:t>relación</a:t>
            </a:r>
            <a:r>
              <a:rPr lang="en-US" sz="2530" dirty="0">
                <a:solidFill>
                  <a:srgbClr val="000000"/>
                </a:solidFill>
                <a:latin typeface="Open Sauce"/>
              </a:rPr>
              <a:t> a la </a:t>
            </a:r>
            <a:r>
              <a:rPr lang="en-US" sz="2530" dirty="0" err="1">
                <a:solidFill>
                  <a:srgbClr val="000000"/>
                </a:solidFill>
                <a:latin typeface="Open Sauce"/>
              </a:rPr>
              <a:t>protección</a:t>
            </a:r>
            <a:r>
              <a:rPr lang="en-US" sz="2530" dirty="0">
                <a:solidFill>
                  <a:srgbClr val="000000"/>
                </a:solidFill>
                <a:latin typeface="Open Sauce"/>
              </a:rPr>
              <a:t> de </a:t>
            </a:r>
            <a:r>
              <a:rPr lang="en-US" sz="2530" dirty="0" err="1">
                <a:solidFill>
                  <a:srgbClr val="000000"/>
                </a:solidFill>
                <a:latin typeface="Open Sauce"/>
              </a:rPr>
              <a:t>datos</a:t>
            </a:r>
            <a:r>
              <a:rPr lang="en-US" sz="2530" dirty="0">
                <a:solidFill>
                  <a:srgbClr val="000000"/>
                </a:solidFill>
                <a:latin typeface="Open Sauce"/>
              </a:rPr>
              <a:t> </a:t>
            </a:r>
            <a:r>
              <a:rPr lang="en-US" sz="2530" dirty="0" err="1">
                <a:solidFill>
                  <a:srgbClr val="000000"/>
                </a:solidFill>
                <a:latin typeface="Open Sauce"/>
              </a:rPr>
              <a:t>confidenciales</a:t>
            </a:r>
            <a:r>
              <a:rPr lang="en-US" sz="2530" dirty="0">
                <a:solidFill>
                  <a:srgbClr val="000000"/>
                </a:solidFill>
                <a:latin typeface="Open Sauce"/>
              </a:rPr>
              <a:t> y/o </a:t>
            </a:r>
            <a:r>
              <a:rPr lang="en-US" sz="2530" dirty="0" err="1">
                <a:solidFill>
                  <a:srgbClr val="000000"/>
                </a:solidFill>
                <a:latin typeface="Open Sauce"/>
              </a:rPr>
              <a:t>sensibles</a:t>
            </a:r>
            <a:r>
              <a:rPr lang="en-US" sz="2530" dirty="0">
                <a:solidFill>
                  <a:srgbClr val="000000"/>
                </a:solidFill>
                <a:latin typeface="Open Sauce"/>
              </a:rPr>
              <a:t>.</a:t>
            </a:r>
          </a:p>
        </p:txBody>
      </p:sp>
      <p:sp>
        <p:nvSpPr>
          <p:cNvPr id="22" name="TextBox 22"/>
          <p:cNvSpPr txBox="1"/>
          <p:nvPr/>
        </p:nvSpPr>
        <p:spPr>
          <a:xfrm>
            <a:off x="736362" y="5423556"/>
            <a:ext cx="5916157" cy="4895571"/>
          </a:xfrm>
          <a:prstGeom prst="rect">
            <a:avLst/>
          </a:prstGeom>
        </p:spPr>
        <p:txBody>
          <a:bodyPr lIns="0" tIns="0" rIns="0" bIns="0" rtlCol="0" anchor="t">
            <a:spAutoFit/>
          </a:bodyPr>
          <a:lstStyle/>
          <a:p>
            <a:pPr algn="just">
              <a:lnSpc>
                <a:spcPts val="3249"/>
              </a:lnSpc>
              <a:spcBef>
                <a:spcPct val="0"/>
              </a:spcBef>
            </a:pPr>
            <a:r>
              <a:rPr lang="en-US" sz="2499" dirty="0">
                <a:solidFill>
                  <a:srgbClr val="000000"/>
                </a:solidFill>
                <a:latin typeface="Open Sauce"/>
              </a:rPr>
              <a:t>Se ha </a:t>
            </a:r>
            <a:r>
              <a:rPr lang="en-US" sz="2499" dirty="0" err="1">
                <a:solidFill>
                  <a:srgbClr val="000000"/>
                </a:solidFill>
                <a:latin typeface="Open Sauce"/>
              </a:rPr>
              <a:t>encontrado</a:t>
            </a:r>
            <a:r>
              <a:rPr lang="en-US" sz="2499" dirty="0">
                <a:solidFill>
                  <a:srgbClr val="000000"/>
                </a:solidFill>
                <a:latin typeface="Open Sauce"/>
              </a:rPr>
              <a:t> </a:t>
            </a:r>
            <a:r>
              <a:rPr lang="en-US" sz="2499" dirty="0" err="1">
                <a:solidFill>
                  <a:srgbClr val="000000"/>
                </a:solidFill>
                <a:latin typeface="Open Sauce"/>
              </a:rPr>
              <a:t>numerosa</a:t>
            </a:r>
            <a:r>
              <a:rPr lang="en-US" sz="2499" dirty="0">
                <a:solidFill>
                  <a:srgbClr val="000000"/>
                </a:solidFill>
                <a:latin typeface="Open Sauce"/>
              </a:rPr>
              <a:t> </a:t>
            </a:r>
            <a:r>
              <a:rPr lang="en-US" sz="2499" dirty="0" err="1">
                <a:solidFill>
                  <a:srgbClr val="000000"/>
                </a:solidFill>
                <a:latin typeface="Open Sauce"/>
              </a:rPr>
              <a:t>información</a:t>
            </a:r>
            <a:r>
              <a:rPr lang="en-US" sz="2499" dirty="0">
                <a:solidFill>
                  <a:srgbClr val="000000"/>
                </a:solidFill>
                <a:latin typeface="Open Sauce"/>
              </a:rPr>
              <a:t>, </a:t>
            </a:r>
            <a:r>
              <a:rPr lang="en-US" sz="2499" dirty="0" err="1">
                <a:solidFill>
                  <a:srgbClr val="000000"/>
                </a:solidFill>
                <a:latin typeface="Open Sauce"/>
              </a:rPr>
              <a:t>ampliando</a:t>
            </a:r>
            <a:r>
              <a:rPr lang="en-US" sz="2499" dirty="0">
                <a:solidFill>
                  <a:srgbClr val="000000"/>
                </a:solidFill>
                <a:latin typeface="Open Sauce"/>
              </a:rPr>
              <a:t> </a:t>
            </a:r>
            <a:r>
              <a:rPr lang="en-US" sz="2499" dirty="0" err="1">
                <a:solidFill>
                  <a:srgbClr val="000000"/>
                </a:solidFill>
                <a:latin typeface="Open Sauce"/>
              </a:rPr>
              <a:t>alguna</a:t>
            </a:r>
            <a:r>
              <a:rPr lang="en-US" sz="2499" dirty="0">
                <a:solidFill>
                  <a:srgbClr val="000000"/>
                </a:solidFill>
                <a:latin typeface="Open Sauce"/>
              </a:rPr>
              <a:t> de las que </a:t>
            </a:r>
            <a:r>
              <a:rPr lang="en-US" sz="2499" dirty="0" err="1">
                <a:solidFill>
                  <a:srgbClr val="000000"/>
                </a:solidFill>
                <a:latin typeface="Open Sauce"/>
              </a:rPr>
              <a:t>ya</a:t>
            </a:r>
            <a:r>
              <a:rPr lang="en-US" sz="2499" dirty="0">
                <a:solidFill>
                  <a:srgbClr val="000000"/>
                </a:solidFill>
                <a:latin typeface="Open Sauce"/>
              </a:rPr>
              <a:t> </a:t>
            </a:r>
            <a:r>
              <a:rPr lang="en-US" sz="2499" dirty="0" err="1">
                <a:solidFill>
                  <a:srgbClr val="000000"/>
                </a:solidFill>
                <a:latin typeface="Open Sauce"/>
              </a:rPr>
              <a:t>han</a:t>
            </a:r>
            <a:r>
              <a:rPr lang="en-US" sz="2499" dirty="0">
                <a:solidFill>
                  <a:srgbClr val="000000"/>
                </a:solidFill>
                <a:latin typeface="Open Sauce"/>
              </a:rPr>
              <a:t> </a:t>
            </a:r>
            <a:r>
              <a:rPr lang="en-US" sz="2499" dirty="0" err="1">
                <a:solidFill>
                  <a:srgbClr val="000000"/>
                </a:solidFill>
                <a:latin typeface="Open Sauce"/>
              </a:rPr>
              <a:t>sido</a:t>
            </a:r>
            <a:r>
              <a:rPr lang="en-US" sz="2499" dirty="0">
                <a:solidFill>
                  <a:srgbClr val="000000"/>
                </a:solidFill>
                <a:latin typeface="Open Sauce"/>
              </a:rPr>
              <a:t> </a:t>
            </a:r>
            <a:r>
              <a:rPr lang="en-US" sz="2499" dirty="0" err="1">
                <a:solidFill>
                  <a:srgbClr val="000000"/>
                </a:solidFill>
                <a:latin typeface="Open Sauce"/>
              </a:rPr>
              <a:t>expuestas</a:t>
            </a:r>
            <a:r>
              <a:rPr lang="en-US" sz="2499" dirty="0">
                <a:solidFill>
                  <a:srgbClr val="000000"/>
                </a:solidFill>
                <a:latin typeface="Open Sauce"/>
              </a:rPr>
              <a:t> </a:t>
            </a:r>
            <a:r>
              <a:rPr lang="en-US" sz="2499" dirty="0" err="1">
                <a:solidFill>
                  <a:srgbClr val="000000"/>
                </a:solidFill>
                <a:latin typeface="Open Sauce"/>
              </a:rPr>
              <a:t>en</a:t>
            </a:r>
            <a:r>
              <a:rPr lang="en-US" sz="2499" dirty="0">
                <a:solidFill>
                  <a:srgbClr val="000000"/>
                </a:solidFill>
                <a:latin typeface="Open Sauce"/>
              </a:rPr>
              <a:t> </a:t>
            </a:r>
            <a:r>
              <a:rPr lang="en-US" sz="2499" dirty="0" err="1">
                <a:solidFill>
                  <a:srgbClr val="000000"/>
                </a:solidFill>
                <a:latin typeface="Open Sauce"/>
              </a:rPr>
              <a:t>esta</a:t>
            </a:r>
            <a:r>
              <a:rPr lang="en-US" sz="2499" dirty="0">
                <a:solidFill>
                  <a:srgbClr val="000000"/>
                </a:solidFill>
                <a:latin typeface="Open Sauce"/>
              </a:rPr>
              <a:t> </a:t>
            </a:r>
            <a:r>
              <a:rPr lang="en-US" sz="2499" dirty="0" err="1">
                <a:solidFill>
                  <a:srgbClr val="000000"/>
                </a:solidFill>
                <a:latin typeface="Open Sauce"/>
              </a:rPr>
              <a:t>presentación</a:t>
            </a:r>
            <a:r>
              <a:rPr lang="en-US" sz="2499" dirty="0">
                <a:solidFill>
                  <a:srgbClr val="000000"/>
                </a:solidFill>
                <a:latin typeface="Open Sauce"/>
              </a:rPr>
              <a:t>, </a:t>
            </a:r>
            <a:r>
              <a:rPr lang="en-US" sz="2499" dirty="0" err="1">
                <a:solidFill>
                  <a:srgbClr val="000000"/>
                </a:solidFill>
                <a:latin typeface="Open Sauce"/>
              </a:rPr>
              <a:t>como</a:t>
            </a:r>
            <a:r>
              <a:rPr lang="en-US" sz="2499" dirty="0">
                <a:solidFill>
                  <a:srgbClr val="000000"/>
                </a:solidFill>
                <a:latin typeface="Open Sauce"/>
              </a:rPr>
              <a:t> </a:t>
            </a:r>
            <a:r>
              <a:rPr lang="en-US" sz="2499" dirty="0" err="1">
                <a:solidFill>
                  <a:srgbClr val="000000"/>
                </a:solidFill>
                <a:latin typeface="Open Sauce"/>
              </a:rPr>
              <a:t>el</a:t>
            </a:r>
            <a:r>
              <a:rPr lang="en-US" sz="2499" dirty="0">
                <a:solidFill>
                  <a:srgbClr val="000000"/>
                </a:solidFill>
                <a:latin typeface="Open Sauce"/>
              </a:rPr>
              <a:t> </a:t>
            </a:r>
            <a:r>
              <a:rPr lang="en-US" sz="2499" dirty="0" err="1">
                <a:solidFill>
                  <a:srgbClr val="000000"/>
                </a:solidFill>
                <a:latin typeface="Open Sauce"/>
              </a:rPr>
              <a:t>numero</a:t>
            </a:r>
            <a:r>
              <a:rPr lang="en-US" sz="2499" dirty="0">
                <a:solidFill>
                  <a:srgbClr val="000000"/>
                </a:solidFill>
                <a:latin typeface="Open Sauce"/>
              </a:rPr>
              <a:t> BGP (Border Gateway Protocol) </a:t>
            </a:r>
            <a:r>
              <a:rPr lang="en-US" sz="2499" dirty="0" err="1">
                <a:solidFill>
                  <a:srgbClr val="000000"/>
                </a:solidFill>
                <a:latin typeface="Open Sauce"/>
              </a:rPr>
              <a:t>asignado</a:t>
            </a:r>
            <a:r>
              <a:rPr lang="en-US" sz="2499" dirty="0">
                <a:solidFill>
                  <a:srgbClr val="000000"/>
                </a:solidFill>
                <a:latin typeface="Open Sauce"/>
              </a:rPr>
              <a:t> a </a:t>
            </a:r>
            <a:r>
              <a:rPr lang="en-US" sz="2499" dirty="0" err="1">
                <a:solidFill>
                  <a:srgbClr val="000000"/>
                </a:solidFill>
                <a:latin typeface="Open Sauce"/>
              </a:rPr>
              <a:t>cada</a:t>
            </a:r>
            <a:r>
              <a:rPr lang="en-US" sz="2499" dirty="0">
                <a:solidFill>
                  <a:srgbClr val="000000"/>
                </a:solidFill>
                <a:latin typeface="Open Sauce"/>
              </a:rPr>
              <a:t> IP del </a:t>
            </a:r>
            <a:r>
              <a:rPr lang="en-US" sz="2499" dirty="0" err="1">
                <a:solidFill>
                  <a:srgbClr val="000000"/>
                </a:solidFill>
                <a:latin typeface="Open Sauce"/>
              </a:rPr>
              <a:t>objetivo</a:t>
            </a:r>
            <a:r>
              <a:rPr lang="en-US" sz="2499" dirty="0">
                <a:solidFill>
                  <a:srgbClr val="000000"/>
                </a:solidFill>
                <a:latin typeface="Open Sauce"/>
              </a:rPr>
              <a:t>, con </a:t>
            </a:r>
            <a:r>
              <a:rPr lang="en-US" sz="2499" dirty="0" err="1">
                <a:solidFill>
                  <a:srgbClr val="000000"/>
                </a:solidFill>
                <a:latin typeface="Open Sauce"/>
              </a:rPr>
              <a:t>los</a:t>
            </a:r>
            <a:r>
              <a:rPr lang="en-US" sz="2499" dirty="0">
                <a:solidFill>
                  <a:srgbClr val="000000"/>
                </a:solidFill>
                <a:latin typeface="Open Sauce"/>
              </a:rPr>
              <a:t> que </a:t>
            </a:r>
            <a:r>
              <a:rPr lang="en-US" sz="2499" dirty="0" err="1">
                <a:solidFill>
                  <a:srgbClr val="000000"/>
                </a:solidFill>
                <a:latin typeface="Open Sauce"/>
              </a:rPr>
              <a:t>presuntos</a:t>
            </a:r>
            <a:r>
              <a:rPr lang="en-US" sz="2499" dirty="0">
                <a:solidFill>
                  <a:srgbClr val="000000"/>
                </a:solidFill>
                <a:latin typeface="Open Sauce"/>
              </a:rPr>
              <a:t> </a:t>
            </a:r>
            <a:r>
              <a:rPr lang="en-US" sz="2499" dirty="0" err="1">
                <a:solidFill>
                  <a:srgbClr val="000000"/>
                </a:solidFill>
                <a:latin typeface="Open Sauce"/>
              </a:rPr>
              <a:t>atacantes</a:t>
            </a:r>
            <a:r>
              <a:rPr lang="en-US" sz="2499" dirty="0">
                <a:solidFill>
                  <a:srgbClr val="000000"/>
                </a:solidFill>
                <a:latin typeface="Open Sauce"/>
              </a:rPr>
              <a:t> </a:t>
            </a:r>
            <a:r>
              <a:rPr lang="en-US" sz="2499" dirty="0" err="1">
                <a:solidFill>
                  <a:srgbClr val="000000"/>
                </a:solidFill>
                <a:latin typeface="Open Sauce"/>
              </a:rPr>
              <a:t>podrían</a:t>
            </a:r>
            <a:r>
              <a:rPr lang="en-US" sz="2499" dirty="0">
                <a:solidFill>
                  <a:srgbClr val="000000"/>
                </a:solidFill>
                <a:latin typeface="Open Sauce"/>
              </a:rPr>
              <a:t> usar para </a:t>
            </a:r>
            <a:r>
              <a:rPr lang="en-US" sz="2499" dirty="0" err="1">
                <a:solidFill>
                  <a:srgbClr val="000000"/>
                </a:solidFill>
                <a:latin typeface="Open Sauce"/>
              </a:rPr>
              <a:t>suplantación</a:t>
            </a:r>
            <a:r>
              <a:rPr lang="en-US" sz="2499" dirty="0">
                <a:solidFill>
                  <a:srgbClr val="000000"/>
                </a:solidFill>
                <a:latin typeface="Open Sauce"/>
              </a:rPr>
              <a:t> de </a:t>
            </a:r>
            <a:r>
              <a:rPr lang="en-US" sz="2499" dirty="0" err="1">
                <a:solidFill>
                  <a:srgbClr val="000000"/>
                </a:solidFill>
                <a:latin typeface="Open Sauce"/>
              </a:rPr>
              <a:t>identidad</a:t>
            </a:r>
            <a:r>
              <a:rPr lang="en-US" sz="2499" dirty="0">
                <a:solidFill>
                  <a:srgbClr val="000000"/>
                </a:solidFill>
                <a:latin typeface="Open Sauce"/>
              </a:rPr>
              <a:t> (</a:t>
            </a:r>
            <a:r>
              <a:rPr lang="en-US" sz="2499" dirty="0" err="1">
                <a:solidFill>
                  <a:srgbClr val="000000"/>
                </a:solidFill>
                <a:latin typeface="Open Sauce"/>
              </a:rPr>
              <a:t>Falseo</a:t>
            </a:r>
            <a:r>
              <a:rPr lang="en-US" sz="2499" dirty="0">
                <a:solidFill>
                  <a:srgbClr val="000000"/>
                </a:solidFill>
                <a:latin typeface="Open Sauce"/>
              </a:rPr>
              <a:t> </a:t>
            </a:r>
            <a:r>
              <a:rPr lang="en-US" sz="2499" dirty="0" err="1">
                <a:solidFill>
                  <a:srgbClr val="000000"/>
                </a:solidFill>
                <a:latin typeface="Open Sauce"/>
              </a:rPr>
              <a:t>titularidad</a:t>
            </a:r>
            <a:r>
              <a:rPr lang="en-US" sz="2499" dirty="0">
                <a:solidFill>
                  <a:srgbClr val="000000"/>
                </a:solidFill>
                <a:latin typeface="Open Sauce"/>
              </a:rPr>
              <a:t>), </a:t>
            </a:r>
            <a:r>
              <a:rPr lang="en-US" sz="2499" dirty="0" err="1">
                <a:solidFill>
                  <a:srgbClr val="000000"/>
                </a:solidFill>
                <a:latin typeface="Open Sauce"/>
              </a:rPr>
              <a:t>acceso</a:t>
            </a:r>
            <a:r>
              <a:rPr lang="en-US" sz="2499" dirty="0">
                <a:solidFill>
                  <a:srgbClr val="000000"/>
                </a:solidFill>
                <a:latin typeface="Open Sauce"/>
              </a:rPr>
              <a:t> no </a:t>
            </a:r>
            <a:r>
              <a:rPr lang="en-US" sz="2499" dirty="0" err="1">
                <a:solidFill>
                  <a:srgbClr val="000000"/>
                </a:solidFill>
                <a:latin typeface="Open Sauce"/>
              </a:rPr>
              <a:t>autorizados</a:t>
            </a:r>
            <a:r>
              <a:rPr lang="en-US" sz="2499" dirty="0">
                <a:solidFill>
                  <a:srgbClr val="000000"/>
                </a:solidFill>
                <a:latin typeface="Open Sauce"/>
              </a:rPr>
              <a:t>(MITM) y </a:t>
            </a:r>
            <a:r>
              <a:rPr lang="en-US" sz="2499" dirty="0" err="1">
                <a:solidFill>
                  <a:srgbClr val="000000"/>
                </a:solidFill>
                <a:latin typeface="Open Sauce"/>
              </a:rPr>
              <a:t>ataques</a:t>
            </a:r>
            <a:r>
              <a:rPr lang="en-US" sz="2499" dirty="0">
                <a:solidFill>
                  <a:srgbClr val="000000"/>
                </a:solidFill>
                <a:latin typeface="Open Sauce"/>
              </a:rPr>
              <a:t> </a:t>
            </a:r>
            <a:r>
              <a:rPr lang="en-US" sz="2499" dirty="0" err="1">
                <a:solidFill>
                  <a:srgbClr val="000000"/>
                </a:solidFill>
                <a:latin typeface="Open Sauce"/>
              </a:rPr>
              <a:t>por</a:t>
            </a:r>
            <a:r>
              <a:rPr lang="en-US" sz="2499" dirty="0">
                <a:solidFill>
                  <a:srgbClr val="000000"/>
                </a:solidFill>
                <a:latin typeface="Open Sauce"/>
              </a:rPr>
              <a:t> </a:t>
            </a:r>
            <a:r>
              <a:rPr lang="en-US" sz="2499" dirty="0" err="1">
                <a:solidFill>
                  <a:srgbClr val="000000"/>
                </a:solidFill>
                <a:latin typeface="Open Sauce"/>
              </a:rPr>
              <a:t>amplificación</a:t>
            </a:r>
            <a:r>
              <a:rPr lang="en-US" sz="2499" dirty="0">
                <a:solidFill>
                  <a:srgbClr val="000000"/>
                </a:solidFill>
                <a:latin typeface="Open Sauce"/>
              </a:rPr>
              <a:t> o </a:t>
            </a:r>
            <a:r>
              <a:rPr lang="en-US" sz="2499" dirty="0" err="1">
                <a:solidFill>
                  <a:srgbClr val="000000"/>
                </a:solidFill>
                <a:latin typeface="Open Sauce"/>
              </a:rPr>
              <a:t>inundación</a:t>
            </a:r>
            <a:r>
              <a:rPr lang="en-US" sz="2499" dirty="0">
                <a:solidFill>
                  <a:srgbClr val="000000"/>
                </a:solidFill>
                <a:latin typeface="Open Sauce"/>
              </a:rPr>
              <a:t> de </a:t>
            </a:r>
            <a:r>
              <a:rPr lang="en-US" sz="2499" dirty="0" err="1">
                <a:solidFill>
                  <a:srgbClr val="000000"/>
                </a:solidFill>
                <a:latin typeface="Open Sauce"/>
              </a:rPr>
              <a:t>datos</a:t>
            </a:r>
            <a:r>
              <a:rPr lang="en-US" sz="2499" dirty="0">
                <a:solidFill>
                  <a:srgbClr val="000000"/>
                </a:solidFill>
                <a:latin typeface="Open Sauce"/>
              </a:rPr>
              <a:t> a </a:t>
            </a:r>
            <a:r>
              <a:rPr lang="en-US" sz="2499" dirty="0" err="1">
                <a:solidFill>
                  <a:srgbClr val="000000"/>
                </a:solidFill>
                <a:latin typeface="Open Sauce"/>
              </a:rPr>
              <a:t>los</a:t>
            </a:r>
            <a:r>
              <a:rPr lang="en-US" sz="2499" dirty="0">
                <a:solidFill>
                  <a:srgbClr val="000000"/>
                </a:solidFill>
                <a:latin typeface="Open Sauce"/>
              </a:rPr>
              <a:t> </a:t>
            </a:r>
            <a:r>
              <a:rPr lang="en-US" sz="2499" dirty="0" err="1">
                <a:solidFill>
                  <a:srgbClr val="000000"/>
                </a:solidFill>
                <a:latin typeface="Open Sauce"/>
              </a:rPr>
              <a:t>servidores</a:t>
            </a:r>
            <a:r>
              <a:rPr lang="en-US" sz="2499" dirty="0">
                <a:solidFill>
                  <a:srgbClr val="000000"/>
                </a:solidFill>
                <a:latin typeface="Open Sauce"/>
              </a:rPr>
              <a:t>(DDoS)</a:t>
            </a:r>
          </a:p>
        </p:txBody>
      </p:sp>
      <p:sp>
        <p:nvSpPr>
          <p:cNvPr id="23" name="TextBox 23"/>
          <p:cNvSpPr txBox="1"/>
          <p:nvPr/>
        </p:nvSpPr>
        <p:spPr>
          <a:xfrm>
            <a:off x="1400003" y="1861220"/>
            <a:ext cx="4650595" cy="735711"/>
          </a:xfrm>
          <a:prstGeom prst="rect">
            <a:avLst/>
          </a:prstGeom>
        </p:spPr>
        <p:txBody>
          <a:bodyPr lIns="0" tIns="0" rIns="0" bIns="0" rtlCol="0" anchor="t">
            <a:spAutoFit/>
          </a:bodyPr>
          <a:lstStyle/>
          <a:p>
            <a:pPr algn="l">
              <a:lnSpc>
                <a:spcPts val="5562"/>
              </a:lnSpc>
            </a:pPr>
            <a:r>
              <a:rPr lang="en-US" sz="5400" dirty="0">
                <a:solidFill>
                  <a:srgbClr val="062E64"/>
                </a:solidFill>
                <a:latin typeface="DM Sans Bold"/>
              </a:rPr>
              <a:t>ROBTEX.COM</a:t>
            </a:r>
          </a:p>
        </p:txBody>
      </p:sp>
      <p:sp>
        <p:nvSpPr>
          <p:cNvPr id="24" name="TextBox 24"/>
          <p:cNvSpPr txBox="1"/>
          <p:nvPr/>
        </p:nvSpPr>
        <p:spPr>
          <a:xfrm>
            <a:off x="3776896" y="849990"/>
            <a:ext cx="10071843" cy="1087121"/>
          </a:xfrm>
          <a:prstGeom prst="rect">
            <a:avLst/>
          </a:prstGeom>
        </p:spPr>
        <p:txBody>
          <a:bodyPr lIns="0" tIns="0" rIns="0" bIns="0" rtlCol="0" anchor="t">
            <a:spAutoFit/>
          </a:bodyPr>
          <a:lstStyle/>
          <a:p>
            <a:pPr algn="l">
              <a:lnSpc>
                <a:spcPts val="8240"/>
              </a:lnSpc>
            </a:pPr>
            <a:r>
              <a:rPr lang="en-US" sz="8000" dirty="0" err="1">
                <a:solidFill>
                  <a:srgbClr val="062E64"/>
                </a:solidFill>
                <a:latin typeface="DM Sans Bold"/>
              </a:rPr>
              <a:t>Evidencias</a:t>
            </a:r>
            <a:r>
              <a:rPr lang="en-US" sz="8000" dirty="0">
                <a:solidFill>
                  <a:srgbClr val="062E64"/>
                </a:solidFill>
                <a:latin typeface="DM Sans Bold"/>
              </a:rPr>
              <a:t> </a:t>
            </a:r>
            <a:r>
              <a:rPr lang="en-US" sz="8000" dirty="0" err="1">
                <a:solidFill>
                  <a:srgbClr val="062E64"/>
                </a:solidFill>
                <a:latin typeface="DM Sans Bold"/>
              </a:rPr>
              <a:t>digitales</a:t>
            </a:r>
            <a:endParaRPr lang="en-US" sz="8000" dirty="0">
              <a:solidFill>
                <a:srgbClr val="062E64"/>
              </a:solidFill>
              <a:latin typeface="DM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875184" y="-2498173"/>
            <a:ext cx="7641673" cy="764167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848740" y="5546659"/>
            <a:ext cx="7641673" cy="76416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63807" y="9367495"/>
            <a:ext cx="774199" cy="774199"/>
          </a:xfrm>
          <a:custGeom>
            <a:avLst/>
            <a:gdLst/>
            <a:ahLst/>
            <a:cxnLst/>
            <a:rect l="l" t="t" r="r" b="b"/>
            <a:pathLst>
              <a:path w="774199" h="774199">
                <a:moveTo>
                  <a:pt x="774199" y="0"/>
                </a:moveTo>
                <a:lnTo>
                  <a:pt x="0" y="0"/>
                </a:lnTo>
                <a:lnTo>
                  <a:pt x="0" y="774200"/>
                </a:lnTo>
                <a:lnTo>
                  <a:pt x="774199" y="774200"/>
                </a:lnTo>
                <a:lnTo>
                  <a:pt x="774199"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28700" y="916283"/>
            <a:ext cx="634319" cy="6343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6674302" y="834001"/>
            <a:ext cx="995274" cy="99527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400000">
            <a:off x="7725520" y="-1441733"/>
            <a:ext cx="1627814" cy="3263788"/>
          </a:xfrm>
          <a:custGeom>
            <a:avLst/>
            <a:gdLst/>
            <a:ahLst/>
            <a:cxnLst/>
            <a:rect l="l" t="t" r="r" b="b"/>
            <a:pathLst>
              <a:path w="1627814" h="3263788">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4588259" y="9108770"/>
            <a:ext cx="785487" cy="1570973"/>
          </a:xfrm>
          <a:custGeom>
            <a:avLst/>
            <a:gdLst/>
            <a:ahLst/>
            <a:cxnLst/>
            <a:rect l="l" t="t" r="r" b="b"/>
            <a:pathLst>
              <a:path w="785487" h="1570973">
                <a:moveTo>
                  <a:pt x="0" y="0"/>
                </a:moveTo>
                <a:lnTo>
                  <a:pt x="785486" y="0"/>
                </a:lnTo>
                <a:lnTo>
                  <a:pt x="785486" y="1570973"/>
                </a:lnTo>
                <a:lnTo>
                  <a:pt x="0" y="1570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6515986" y="2122553"/>
            <a:ext cx="11610137" cy="8019142"/>
          </a:xfrm>
          <a:custGeom>
            <a:avLst/>
            <a:gdLst/>
            <a:ahLst/>
            <a:cxnLst/>
            <a:rect l="l" t="t" r="r" b="b"/>
            <a:pathLst>
              <a:path w="11610137" h="8019142">
                <a:moveTo>
                  <a:pt x="0" y="0"/>
                </a:moveTo>
                <a:lnTo>
                  <a:pt x="11610136" y="0"/>
                </a:lnTo>
                <a:lnTo>
                  <a:pt x="11610136" y="8019142"/>
                </a:lnTo>
                <a:lnTo>
                  <a:pt x="0" y="8019142"/>
                </a:lnTo>
                <a:lnTo>
                  <a:pt x="0" y="0"/>
                </a:lnTo>
                <a:close/>
              </a:path>
            </a:pathLst>
          </a:custGeom>
          <a:blipFill>
            <a:blip r:embed="rId8"/>
            <a:stretch>
              <a:fillRect l="-3169" t="-641" r="-2401"/>
            </a:stretch>
          </a:blipFill>
        </p:spPr>
      </p:sp>
      <p:sp>
        <p:nvSpPr>
          <p:cNvPr id="18" name="TextBox 18"/>
          <p:cNvSpPr txBox="1"/>
          <p:nvPr/>
        </p:nvSpPr>
        <p:spPr>
          <a:xfrm>
            <a:off x="465515" y="2915414"/>
            <a:ext cx="5916157" cy="4092575"/>
          </a:xfrm>
          <a:prstGeom prst="rect">
            <a:avLst/>
          </a:prstGeom>
        </p:spPr>
        <p:txBody>
          <a:bodyPr lIns="0" tIns="0" rIns="0" bIns="0" rtlCol="0" anchor="t">
            <a:spAutoFit/>
          </a:bodyPr>
          <a:lstStyle/>
          <a:p>
            <a:pPr algn="just">
              <a:lnSpc>
                <a:spcPts val="3249"/>
              </a:lnSpc>
              <a:spcBef>
                <a:spcPct val="0"/>
              </a:spcBef>
            </a:pPr>
            <a:r>
              <a:rPr lang="en-US" sz="2499" dirty="0">
                <a:solidFill>
                  <a:srgbClr val="000000"/>
                </a:solidFill>
                <a:latin typeface="Open Sauce"/>
              </a:rPr>
              <a:t>Este </a:t>
            </a:r>
            <a:r>
              <a:rPr lang="en-US" sz="2499" dirty="0" err="1">
                <a:solidFill>
                  <a:srgbClr val="000000"/>
                </a:solidFill>
                <a:latin typeface="Open Sauce"/>
              </a:rPr>
              <a:t>mapa</a:t>
            </a:r>
            <a:r>
              <a:rPr lang="en-US" sz="2499" dirty="0">
                <a:solidFill>
                  <a:srgbClr val="000000"/>
                </a:solidFill>
                <a:latin typeface="Open Sauce"/>
              </a:rPr>
              <a:t> de red, se </a:t>
            </a:r>
            <a:r>
              <a:rPr lang="en-US" sz="2499" dirty="0" err="1">
                <a:solidFill>
                  <a:srgbClr val="000000"/>
                </a:solidFill>
                <a:latin typeface="Open Sauce"/>
              </a:rPr>
              <a:t>pueden</a:t>
            </a:r>
            <a:r>
              <a:rPr lang="en-US" sz="2499" dirty="0">
                <a:solidFill>
                  <a:srgbClr val="000000"/>
                </a:solidFill>
                <a:latin typeface="Open Sauce"/>
              </a:rPr>
              <a:t> </a:t>
            </a:r>
            <a:r>
              <a:rPr lang="en-US" sz="2499" dirty="0" err="1">
                <a:solidFill>
                  <a:srgbClr val="000000"/>
                </a:solidFill>
                <a:latin typeface="Open Sauce"/>
              </a:rPr>
              <a:t>ver</a:t>
            </a:r>
            <a:r>
              <a:rPr lang="en-US" sz="2499" dirty="0">
                <a:solidFill>
                  <a:srgbClr val="000000"/>
                </a:solidFill>
                <a:latin typeface="Open Sauce"/>
              </a:rPr>
              <a:t> </a:t>
            </a:r>
            <a:r>
              <a:rPr lang="en-US" sz="2499" dirty="0" err="1">
                <a:solidFill>
                  <a:srgbClr val="000000"/>
                </a:solidFill>
                <a:latin typeface="Open Sauce"/>
              </a:rPr>
              <a:t>los</a:t>
            </a:r>
            <a:r>
              <a:rPr lang="en-US" sz="2499" dirty="0">
                <a:solidFill>
                  <a:srgbClr val="000000"/>
                </a:solidFill>
                <a:latin typeface="Open Sauce"/>
              </a:rPr>
              <a:t> </a:t>
            </a:r>
            <a:r>
              <a:rPr lang="en-US" sz="2499" dirty="0" err="1">
                <a:solidFill>
                  <a:srgbClr val="000000"/>
                </a:solidFill>
                <a:latin typeface="Open Sauce"/>
              </a:rPr>
              <a:t>distintos</a:t>
            </a:r>
            <a:r>
              <a:rPr lang="en-US" sz="2499" dirty="0">
                <a:solidFill>
                  <a:srgbClr val="000000"/>
                </a:solidFill>
                <a:latin typeface="Open Sauce"/>
              </a:rPr>
              <a:t> (BGP), </a:t>
            </a:r>
            <a:r>
              <a:rPr lang="en-US" sz="2499" dirty="0" err="1">
                <a:solidFill>
                  <a:srgbClr val="000000"/>
                </a:solidFill>
                <a:latin typeface="Open Sauce"/>
              </a:rPr>
              <a:t>también</a:t>
            </a:r>
            <a:r>
              <a:rPr lang="en-US" sz="2499" dirty="0">
                <a:solidFill>
                  <a:srgbClr val="000000"/>
                </a:solidFill>
                <a:latin typeface="Open Sauce"/>
              </a:rPr>
              <a:t> </a:t>
            </a:r>
            <a:r>
              <a:rPr lang="en-US" sz="2499" dirty="0" err="1">
                <a:solidFill>
                  <a:srgbClr val="000000"/>
                </a:solidFill>
                <a:latin typeface="Open Sauce"/>
              </a:rPr>
              <a:t>conocido</a:t>
            </a:r>
            <a:r>
              <a:rPr lang="en-US" sz="2499" dirty="0">
                <a:solidFill>
                  <a:srgbClr val="000000"/>
                </a:solidFill>
                <a:latin typeface="Open Sauce"/>
              </a:rPr>
              <a:t> </a:t>
            </a:r>
            <a:r>
              <a:rPr lang="en-US" sz="2499" dirty="0" err="1">
                <a:solidFill>
                  <a:srgbClr val="000000"/>
                </a:solidFill>
                <a:latin typeface="Open Sauce"/>
              </a:rPr>
              <a:t>como</a:t>
            </a:r>
            <a:r>
              <a:rPr lang="en-US" sz="2499" dirty="0">
                <a:solidFill>
                  <a:srgbClr val="000000"/>
                </a:solidFill>
                <a:latin typeface="Open Sauce"/>
              </a:rPr>
              <a:t>  </a:t>
            </a:r>
            <a:r>
              <a:rPr lang="en-US" sz="2499" dirty="0" err="1">
                <a:solidFill>
                  <a:srgbClr val="000000"/>
                </a:solidFill>
                <a:latin typeface="Open Sauce"/>
              </a:rPr>
              <a:t>identificador</a:t>
            </a:r>
            <a:r>
              <a:rPr lang="en-US" sz="2499" dirty="0">
                <a:solidFill>
                  <a:srgbClr val="000000"/>
                </a:solidFill>
                <a:latin typeface="Open Sauce"/>
              </a:rPr>
              <a:t> de </a:t>
            </a:r>
            <a:r>
              <a:rPr lang="en-US" sz="2499" dirty="0" err="1">
                <a:solidFill>
                  <a:srgbClr val="000000"/>
                </a:solidFill>
                <a:latin typeface="Open Sauce"/>
              </a:rPr>
              <a:t>sistema</a:t>
            </a:r>
            <a:r>
              <a:rPr lang="en-US" sz="2499" dirty="0">
                <a:solidFill>
                  <a:srgbClr val="000000"/>
                </a:solidFill>
                <a:latin typeface="Open Sauce"/>
              </a:rPr>
              <a:t> </a:t>
            </a:r>
            <a:r>
              <a:rPr lang="en-US" sz="2499" dirty="0" err="1">
                <a:solidFill>
                  <a:srgbClr val="000000"/>
                </a:solidFill>
                <a:latin typeface="Open Sauce"/>
              </a:rPr>
              <a:t>autónomo</a:t>
            </a:r>
            <a:r>
              <a:rPr lang="en-US" sz="2499" dirty="0">
                <a:solidFill>
                  <a:srgbClr val="000000"/>
                </a:solidFill>
                <a:latin typeface="Open Sauce"/>
              </a:rPr>
              <a:t> (ASN), son </a:t>
            </a:r>
            <a:r>
              <a:rPr lang="en-US" sz="2499" dirty="0" err="1">
                <a:solidFill>
                  <a:srgbClr val="000000"/>
                </a:solidFill>
                <a:latin typeface="Open Sauce"/>
              </a:rPr>
              <a:t>números</a:t>
            </a:r>
            <a:r>
              <a:rPr lang="en-US" sz="2499" dirty="0">
                <a:solidFill>
                  <a:srgbClr val="000000"/>
                </a:solidFill>
                <a:latin typeface="Open Sauce"/>
              </a:rPr>
              <a:t> </a:t>
            </a:r>
            <a:r>
              <a:rPr lang="en-US" sz="2499" dirty="0" err="1">
                <a:solidFill>
                  <a:srgbClr val="000000"/>
                </a:solidFill>
                <a:latin typeface="Open Sauce"/>
              </a:rPr>
              <a:t>únicos</a:t>
            </a:r>
            <a:r>
              <a:rPr lang="en-US" sz="2499" dirty="0">
                <a:solidFill>
                  <a:srgbClr val="000000"/>
                </a:solidFill>
                <a:latin typeface="Open Sauce"/>
              </a:rPr>
              <a:t> de 32 bits que se </a:t>
            </a:r>
            <a:r>
              <a:rPr lang="en-US" sz="2499" dirty="0" err="1">
                <a:solidFill>
                  <a:srgbClr val="000000"/>
                </a:solidFill>
                <a:latin typeface="Open Sauce"/>
              </a:rPr>
              <a:t>asignan</a:t>
            </a:r>
            <a:r>
              <a:rPr lang="en-US" sz="2499" dirty="0">
                <a:solidFill>
                  <a:srgbClr val="000000"/>
                </a:solidFill>
                <a:latin typeface="Open Sauce"/>
              </a:rPr>
              <a:t> a </a:t>
            </a:r>
            <a:r>
              <a:rPr lang="en-US" sz="2499" dirty="0" err="1">
                <a:solidFill>
                  <a:srgbClr val="000000"/>
                </a:solidFill>
                <a:latin typeface="Open Sauce"/>
              </a:rPr>
              <a:t>cada</a:t>
            </a:r>
            <a:r>
              <a:rPr lang="en-US" sz="2499" dirty="0">
                <a:solidFill>
                  <a:srgbClr val="000000"/>
                </a:solidFill>
                <a:latin typeface="Open Sauce"/>
              </a:rPr>
              <a:t> </a:t>
            </a:r>
            <a:r>
              <a:rPr lang="en-US" sz="2499" dirty="0" err="1">
                <a:solidFill>
                  <a:srgbClr val="000000"/>
                </a:solidFill>
                <a:latin typeface="Open Sauce"/>
              </a:rPr>
              <a:t>sistema</a:t>
            </a:r>
            <a:r>
              <a:rPr lang="en-US" sz="2499" dirty="0">
                <a:solidFill>
                  <a:srgbClr val="000000"/>
                </a:solidFill>
                <a:latin typeface="Open Sauce"/>
              </a:rPr>
              <a:t> </a:t>
            </a:r>
            <a:r>
              <a:rPr lang="en-US" sz="2499" dirty="0" err="1">
                <a:solidFill>
                  <a:srgbClr val="000000"/>
                </a:solidFill>
                <a:latin typeface="Open Sauce"/>
              </a:rPr>
              <a:t>autónomo</a:t>
            </a:r>
            <a:r>
              <a:rPr lang="en-US" sz="2499" dirty="0">
                <a:solidFill>
                  <a:srgbClr val="000000"/>
                </a:solidFill>
                <a:latin typeface="Open Sauce"/>
              </a:rPr>
              <a:t> (AS) </a:t>
            </a:r>
            <a:r>
              <a:rPr lang="en-US" sz="2499" dirty="0" err="1">
                <a:solidFill>
                  <a:srgbClr val="000000"/>
                </a:solidFill>
                <a:latin typeface="Open Sauce"/>
              </a:rPr>
              <a:t>en</a:t>
            </a:r>
            <a:r>
              <a:rPr lang="en-US" sz="2499" dirty="0">
                <a:solidFill>
                  <a:srgbClr val="000000"/>
                </a:solidFill>
                <a:latin typeface="Open Sauce"/>
              </a:rPr>
              <a:t> Internet, </a:t>
            </a:r>
            <a:r>
              <a:rPr lang="en-US" sz="2499" dirty="0" err="1">
                <a:solidFill>
                  <a:srgbClr val="000000"/>
                </a:solidFill>
                <a:latin typeface="Open Sauce"/>
              </a:rPr>
              <a:t>permitiendo</a:t>
            </a:r>
            <a:r>
              <a:rPr lang="en-US" sz="2499" dirty="0">
                <a:solidFill>
                  <a:srgbClr val="000000"/>
                </a:solidFill>
                <a:latin typeface="Open Sauce"/>
              </a:rPr>
              <a:t> a </a:t>
            </a:r>
            <a:r>
              <a:rPr lang="en-US" sz="2499" dirty="0" err="1">
                <a:solidFill>
                  <a:srgbClr val="000000"/>
                </a:solidFill>
                <a:latin typeface="Open Sauce"/>
              </a:rPr>
              <a:t>los</a:t>
            </a:r>
            <a:r>
              <a:rPr lang="en-US" sz="2499" dirty="0">
                <a:solidFill>
                  <a:srgbClr val="000000"/>
                </a:solidFill>
                <a:latin typeface="Open Sauce"/>
              </a:rPr>
              <a:t> routers de </a:t>
            </a:r>
            <a:r>
              <a:rPr lang="en-US" sz="2499" dirty="0" err="1">
                <a:solidFill>
                  <a:srgbClr val="000000"/>
                </a:solidFill>
                <a:latin typeface="Open Sauce"/>
              </a:rPr>
              <a:t>diferentes</a:t>
            </a:r>
            <a:r>
              <a:rPr lang="en-US" sz="2499" dirty="0">
                <a:solidFill>
                  <a:srgbClr val="000000"/>
                </a:solidFill>
                <a:latin typeface="Open Sauce"/>
              </a:rPr>
              <a:t> AS </a:t>
            </a:r>
            <a:r>
              <a:rPr lang="en-US" sz="2499" dirty="0" err="1">
                <a:solidFill>
                  <a:srgbClr val="000000"/>
                </a:solidFill>
                <a:latin typeface="Open Sauce"/>
              </a:rPr>
              <a:t>reconocerse</a:t>
            </a:r>
            <a:r>
              <a:rPr lang="en-US" sz="2499" dirty="0">
                <a:solidFill>
                  <a:srgbClr val="000000"/>
                </a:solidFill>
                <a:latin typeface="Open Sauce"/>
              </a:rPr>
              <a:t> entre </a:t>
            </a:r>
            <a:r>
              <a:rPr lang="en-US" sz="2499" dirty="0" err="1">
                <a:solidFill>
                  <a:srgbClr val="000000"/>
                </a:solidFill>
                <a:latin typeface="Open Sauce"/>
              </a:rPr>
              <a:t>sí</a:t>
            </a:r>
            <a:r>
              <a:rPr lang="en-US" sz="2499" dirty="0">
                <a:solidFill>
                  <a:srgbClr val="000000"/>
                </a:solidFill>
                <a:latin typeface="Open Sauce"/>
              </a:rPr>
              <a:t> e </a:t>
            </a:r>
            <a:r>
              <a:rPr lang="en-US" sz="2499" dirty="0" err="1">
                <a:solidFill>
                  <a:srgbClr val="000000"/>
                </a:solidFill>
                <a:latin typeface="Open Sauce"/>
              </a:rPr>
              <a:t>intercambiar</a:t>
            </a:r>
            <a:r>
              <a:rPr lang="en-US" sz="2499" dirty="0">
                <a:solidFill>
                  <a:srgbClr val="000000"/>
                </a:solidFill>
                <a:latin typeface="Open Sauce"/>
              </a:rPr>
              <a:t> </a:t>
            </a:r>
            <a:r>
              <a:rPr lang="en-US" sz="2499" dirty="0" err="1">
                <a:solidFill>
                  <a:srgbClr val="000000"/>
                </a:solidFill>
                <a:latin typeface="Open Sauce"/>
              </a:rPr>
              <a:t>información</a:t>
            </a:r>
            <a:r>
              <a:rPr lang="en-US" sz="2499" dirty="0">
                <a:solidFill>
                  <a:srgbClr val="000000"/>
                </a:solidFill>
                <a:latin typeface="Open Sauce"/>
              </a:rPr>
              <a:t> de </a:t>
            </a:r>
            <a:r>
              <a:rPr lang="en-US" sz="2499" dirty="0" err="1">
                <a:solidFill>
                  <a:srgbClr val="000000"/>
                </a:solidFill>
                <a:latin typeface="Open Sauce"/>
              </a:rPr>
              <a:t>enrutamiento</a:t>
            </a:r>
            <a:r>
              <a:rPr lang="en-US" sz="2499" dirty="0">
                <a:solidFill>
                  <a:srgbClr val="000000"/>
                </a:solidFill>
                <a:latin typeface="Open Sauce"/>
              </a:rPr>
              <a:t> de </a:t>
            </a:r>
            <a:r>
              <a:rPr lang="en-US" sz="2499" dirty="0" err="1">
                <a:solidFill>
                  <a:srgbClr val="000000"/>
                </a:solidFill>
                <a:latin typeface="Open Sauce"/>
              </a:rPr>
              <a:t>manera</a:t>
            </a:r>
            <a:r>
              <a:rPr lang="en-US" sz="2499" dirty="0">
                <a:solidFill>
                  <a:srgbClr val="000000"/>
                </a:solidFill>
                <a:latin typeface="Open Sauce"/>
              </a:rPr>
              <a:t> </a:t>
            </a:r>
            <a:r>
              <a:rPr lang="en-US" sz="2499" dirty="0" err="1">
                <a:solidFill>
                  <a:srgbClr val="000000"/>
                </a:solidFill>
                <a:latin typeface="Open Sauce"/>
              </a:rPr>
              <a:t>eficiente</a:t>
            </a:r>
            <a:r>
              <a:rPr lang="en-US" sz="2499" dirty="0">
                <a:solidFill>
                  <a:srgbClr val="000000"/>
                </a:solidFill>
                <a:latin typeface="Open Sauce"/>
              </a:rPr>
              <a:t>.</a:t>
            </a:r>
          </a:p>
        </p:txBody>
      </p:sp>
      <p:sp>
        <p:nvSpPr>
          <p:cNvPr id="19" name="TextBox 19"/>
          <p:cNvSpPr txBox="1"/>
          <p:nvPr/>
        </p:nvSpPr>
        <p:spPr>
          <a:xfrm>
            <a:off x="1400004" y="2208278"/>
            <a:ext cx="4650595" cy="735711"/>
          </a:xfrm>
          <a:prstGeom prst="rect">
            <a:avLst/>
          </a:prstGeom>
        </p:spPr>
        <p:txBody>
          <a:bodyPr lIns="0" tIns="0" rIns="0" bIns="0" rtlCol="0" anchor="t">
            <a:spAutoFit/>
          </a:bodyPr>
          <a:lstStyle/>
          <a:p>
            <a:pPr algn="l">
              <a:lnSpc>
                <a:spcPts val="5562"/>
              </a:lnSpc>
            </a:pPr>
            <a:r>
              <a:rPr lang="en-US" sz="5400">
                <a:solidFill>
                  <a:srgbClr val="062E64"/>
                </a:solidFill>
                <a:latin typeface="DM Sans Bold"/>
              </a:rPr>
              <a:t>ROBTEX.COM</a:t>
            </a:r>
          </a:p>
        </p:txBody>
      </p:sp>
      <p:sp>
        <p:nvSpPr>
          <p:cNvPr id="20" name="TextBox 20"/>
          <p:cNvSpPr txBox="1"/>
          <p:nvPr/>
        </p:nvSpPr>
        <p:spPr>
          <a:xfrm>
            <a:off x="3776896" y="1040108"/>
            <a:ext cx="10071843" cy="1087121"/>
          </a:xfrm>
          <a:prstGeom prst="rect">
            <a:avLst/>
          </a:prstGeom>
        </p:spPr>
        <p:txBody>
          <a:bodyPr lIns="0" tIns="0" rIns="0" bIns="0" rtlCol="0" anchor="t">
            <a:spAutoFit/>
          </a:bodyPr>
          <a:lstStyle/>
          <a:p>
            <a:pPr algn="l">
              <a:lnSpc>
                <a:spcPts val="8240"/>
              </a:lnSpc>
            </a:pPr>
            <a:r>
              <a:rPr lang="en-US" sz="8000">
                <a:solidFill>
                  <a:srgbClr val="062E64"/>
                </a:solidFill>
                <a:latin typeface="DM Sans Bold"/>
              </a:rPr>
              <a:t>Evidencias digitales</a:t>
            </a:r>
          </a:p>
        </p:txBody>
      </p:sp>
      <p:sp>
        <p:nvSpPr>
          <p:cNvPr id="21" name="TextBox 21"/>
          <p:cNvSpPr txBox="1"/>
          <p:nvPr/>
        </p:nvSpPr>
        <p:spPr>
          <a:xfrm>
            <a:off x="465515" y="7322795"/>
            <a:ext cx="5916157" cy="2044700"/>
          </a:xfrm>
          <a:prstGeom prst="rect">
            <a:avLst/>
          </a:prstGeom>
        </p:spPr>
        <p:txBody>
          <a:bodyPr lIns="0" tIns="0" rIns="0" bIns="0" rtlCol="0" anchor="t">
            <a:spAutoFit/>
          </a:bodyPr>
          <a:lstStyle/>
          <a:p>
            <a:pPr algn="just">
              <a:lnSpc>
                <a:spcPts val="3249"/>
              </a:lnSpc>
              <a:spcBef>
                <a:spcPct val="0"/>
              </a:spcBef>
            </a:pPr>
            <a:r>
              <a:rPr lang="en-US" sz="2499" dirty="0">
                <a:solidFill>
                  <a:srgbClr val="000000"/>
                </a:solidFill>
                <a:latin typeface="Open Sauce"/>
              </a:rPr>
              <a:t>Esta </a:t>
            </a:r>
            <a:r>
              <a:rPr lang="en-US" sz="2499" dirty="0" err="1">
                <a:solidFill>
                  <a:srgbClr val="000000"/>
                </a:solidFill>
                <a:latin typeface="Open Sauce"/>
              </a:rPr>
              <a:t>herramienta</a:t>
            </a:r>
            <a:r>
              <a:rPr lang="en-US" sz="2499" dirty="0">
                <a:solidFill>
                  <a:srgbClr val="000000"/>
                </a:solidFill>
                <a:latin typeface="Open Sauce"/>
              </a:rPr>
              <a:t> </a:t>
            </a:r>
            <a:r>
              <a:rPr lang="en-US" sz="2499" dirty="0" err="1">
                <a:solidFill>
                  <a:srgbClr val="000000"/>
                </a:solidFill>
                <a:latin typeface="Open Sauce"/>
              </a:rPr>
              <a:t>proporciona</a:t>
            </a:r>
            <a:r>
              <a:rPr lang="en-US" sz="2499" dirty="0">
                <a:solidFill>
                  <a:srgbClr val="000000"/>
                </a:solidFill>
                <a:latin typeface="Open Sauce"/>
              </a:rPr>
              <a:t> un </a:t>
            </a:r>
            <a:r>
              <a:rPr lang="en-US" sz="2499" dirty="0" err="1">
                <a:solidFill>
                  <a:srgbClr val="000000"/>
                </a:solidFill>
                <a:latin typeface="Open Sauce"/>
              </a:rPr>
              <a:t>mapa</a:t>
            </a:r>
            <a:r>
              <a:rPr lang="en-US" sz="2499" dirty="0">
                <a:solidFill>
                  <a:srgbClr val="000000"/>
                </a:solidFill>
                <a:latin typeface="Open Sauce"/>
              </a:rPr>
              <a:t> de las </a:t>
            </a:r>
            <a:r>
              <a:rPr lang="en-US" sz="2499" dirty="0" err="1">
                <a:solidFill>
                  <a:srgbClr val="000000"/>
                </a:solidFill>
                <a:latin typeface="Open Sauce"/>
              </a:rPr>
              <a:t>distintas</a:t>
            </a:r>
            <a:r>
              <a:rPr lang="en-US" sz="2499" dirty="0">
                <a:solidFill>
                  <a:srgbClr val="000000"/>
                </a:solidFill>
                <a:latin typeface="Open Sauce"/>
              </a:rPr>
              <a:t> </a:t>
            </a:r>
            <a:r>
              <a:rPr lang="en-US" sz="2499" dirty="0" err="1">
                <a:solidFill>
                  <a:srgbClr val="000000"/>
                </a:solidFill>
                <a:latin typeface="Open Sauce"/>
              </a:rPr>
              <a:t>conexiones</a:t>
            </a:r>
            <a:r>
              <a:rPr lang="en-US" sz="2499" dirty="0">
                <a:solidFill>
                  <a:srgbClr val="000000"/>
                </a:solidFill>
                <a:latin typeface="Open Sauce"/>
              </a:rPr>
              <a:t> que </a:t>
            </a:r>
            <a:r>
              <a:rPr lang="en-US" sz="2499" dirty="0" err="1">
                <a:solidFill>
                  <a:srgbClr val="000000"/>
                </a:solidFill>
                <a:latin typeface="Open Sauce"/>
              </a:rPr>
              <a:t>han</a:t>
            </a:r>
            <a:r>
              <a:rPr lang="en-US" sz="2499" dirty="0">
                <a:solidFill>
                  <a:srgbClr val="000000"/>
                </a:solidFill>
                <a:latin typeface="Open Sauce"/>
              </a:rPr>
              <a:t> </a:t>
            </a:r>
            <a:r>
              <a:rPr lang="en-US" sz="2499" dirty="0" err="1">
                <a:solidFill>
                  <a:srgbClr val="000000"/>
                </a:solidFill>
                <a:latin typeface="Open Sauce"/>
              </a:rPr>
              <a:t>participado</a:t>
            </a:r>
            <a:r>
              <a:rPr lang="en-US" sz="2499" dirty="0">
                <a:solidFill>
                  <a:srgbClr val="000000"/>
                </a:solidFill>
                <a:latin typeface="Open Sauce"/>
              </a:rPr>
              <a:t> las IPs del </a:t>
            </a:r>
            <a:r>
              <a:rPr lang="en-US" sz="2499" dirty="0" err="1">
                <a:solidFill>
                  <a:srgbClr val="000000"/>
                </a:solidFill>
                <a:latin typeface="Open Sauce"/>
              </a:rPr>
              <a:t>objetivo</a:t>
            </a:r>
            <a:r>
              <a:rPr lang="en-US" sz="2499" dirty="0">
                <a:solidFill>
                  <a:srgbClr val="000000"/>
                </a:solidFill>
                <a:latin typeface="Open Sauce"/>
              </a:rPr>
              <a:t>, </a:t>
            </a:r>
            <a:r>
              <a:rPr lang="en-US" sz="2499" dirty="0" err="1">
                <a:solidFill>
                  <a:srgbClr val="000000"/>
                </a:solidFill>
                <a:latin typeface="Open Sauce"/>
              </a:rPr>
              <a:t>pudiendo</a:t>
            </a:r>
            <a:r>
              <a:rPr lang="en-US" sz="2499" dirty="0">
                <a:solidFill>
                  <a:srgbClr val="000000"/>
                </a:solidFill>
                <a:latin typeface="Open Sauce"/>
              </a:rPr>
              <a:t> </a:t>
            </a:r>
            <a:r>
              <a:rPr lang="en-US" sz="2499" dirty="0" err="1">
                <a:solidFill>
                  <a:srgbClr val="000000"/>
                </a:solidFill>
                <a:latin typeface="Open Sauce"/>
              </a:rPr>
              <a:t>ampliar</a:t>
            </a:r>
            <a:r>
              <a:rPr lang="en-US" sz="2499" dirty="0">
                <a:solidFill>
                  <a:srgbClr val="000000"/>
                </a:solidFill>
                <a:latin typeface="Open Sauce"/>
              </a:rPr>
              <a:t> </a:t>
            </a:r>
            <a:r>
              <a:rPr lang="en-US" sz="2499" dirty="0" err="1">
                <a:solidFill>
                  <a:srgbClr val="000000"/>
                </a:solidFill>
                <a:latin typeface="Open Sauce"/>
              </a:rPr>
              <a:t>información</a:t>
            </a:r>
            <a:r>
              <a:rPr lang="en-US" sz="2499" dirty="0">
                <a:solidFill>
                  <a:srgbClr val="000000"/>
                </a:solidFill>
                <a:latin typeface="Open Sauce"/>
              </a:rPr>
              <a:t> a </a:t>
            </a:r>
            <a:r>
              <a:rPr lang="en-US" sz="2499" dirty="0" err="1">
                <a:solidFill>
                  <a:srgbClr val="000000"/>
                </a:solidFill>
                <a:latin typeface="Open Sauce"/>
              </a:rPr>
              <a:t>través</a:t>
            </a:r>
            <a:r>
              <a:rPr lang="en-US" sz="2499" dirty="0">
                <a:solidFill>
                  <a:srgbClr val="000000"/>
                </a:solidFill>
                <a:latin typeface="Open Sauce"/>
              </a:rPr>
              <a:t> de </a:t>
            </a:r>
            <a:r>
              <a:rPr lang="en-US" sz="2499" dirty="0" err="1">
                <a:solidFill>
                  <a:srgbClr val="000000"/>
                </a:solidFill>
                <a:latin typeface="Open Sauce"/>
              </a:rPr>
              <a:t>estos</a:t>
            </a:r>
            <a:r>
              <a:rPr lang="en-US" sz="2499" dirty="0">
                <a:solidFill>
                  <a:srgbClr val="000000"/>
                </a:solidFill>
                <a:latin typeface="Open Sauce"/>
              </a:rPr>
              <a:t> canales.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Freeform 8"/>
          <p:cNvSpPr/>
          <p:nvPr/>
        </p:nvSpPr>
        <p:spPr>
          <a:xfrm flipH="1">
            <a:off x="163807" y="9538278"/>
            <a:ext cx="603416" cy="603416"/>
          </a:xfrm>
          <a:custGeom>
            <a:avLst/>
            <a:gdLst/>
            <a:ahLst/>
            <a:cxnLst/>
            <a:rect l="l" t="t" r="r" b="b"/>
            <a:pathLst>
              <a:path w="603416" h="603416">
                <a:moveTo>
                  <a:pt x="603416" y="0"/>
                </a:moveTo>
                <a:lnTo>
                  <a:pt x="0" y="0"/>
                </a:lnTo>
                <a:lnTo>
                  <a:pt x="0" y="603417"/>
                </a:lnTo>
                <a:lnTo>
                  <a:pt x="603416" y="603417"/>
                </a:lnTo>
                <a:lnTo>
                  <a:pt x="6034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28700" y="916283"/>
            <a:ext cx="634319" cy="6343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6674302" y="834001"/>
            <a:ext cx="995274" cy="99527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400000">
            <a:off x="7725520" y="-1441733"/>
            <a:ext cx="1627814" cy="3263788"/>
          </a:xfrm>
          <a:custGeom>
            <a:avLst/>
            <a:gdLst/>
            <a:ahLst/>
            <a:cxnLst/>
            <a:rect l="l" t="t" r="r" b="b"/>
            <a:pathLst>
              <a:path w="1627814" h="3263788">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5826456" y="9501137"/>
            <a:ext cx="785487" cy="1570973"/>
          </a:xfrm>
          <a:custGeom>
            <a:avLst/>
            <a:gdLst/>
            <a:ahLst/>
            <a:cxnLst/>
            <a:rect l="l" t="t" r="r" b="b"/>
            <a:pathLst>
              <a:path w="785487" h="1570973">
                <a:moveTo>
                  <a:pt x="0" y="0"/>
                </a:moveTo>
                <a:lnTo>
                  <a:pt x="785486" y="0"/>
                </a:lnTo>
                <a:lnTo>
                  <a:pt x="785486" y="1570973"/>
                </a:lnTo>
                <a:lnTo>
                  <a:pt x="0" y="1570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552710" y="5724525"/>
            <a:ext cx="15451976" cy="3717384"/>
          </a:xfrm>
          <a:custGeom>
            <a:avLst/>
            <a:gdLst/>
            <a:ahLst/>
            <a:cxnLst/>
            <a:rect l="l" t="t" r="r" b="b"/>
            <a:pathLst>
              <a:path w="15451976" h="3717384">
                <a:moveTo>
                  <a:pt x="0" y="0"/>
                </a:moveTo>
                <a:lnTo>
                  <a:pt x="15451976" y="0"/>
                </a:lnTo>
                <a:lnTo>
                  <a:pt x="15451976" y="3717384"/>
                </a:lnTo>
                <a:lnTo>
                  <a:pt x="0" y="3717384"/>
                </a:lnTo>
                <a:lnTo>
                  <a:pt x="0" y="0"/>
                </a:lnTo>
                <a:close/>
              </a:path>
            </a:pathLst>
          </a:custGeom>
          <a:blipFill>
            <a:blip r:embed="rId8"/>
            <a:stretch>
              <a:fillRect l="-8796" t="-29430" r="-13835" b="-92641"/>
            </a:stretch>
          </a:blipFill>
        </p:spPr>
      </p:sp>
      <p:sp>
        <p:nvSpPr>
          <p:cNvPr id="18" name="TextBox 18"/>
          <p:cNvSpPr txBox="1"/>
          <p:nvPr/>
        </p:nvSpPr>
        <p:spPr>
          <a:xfrm>
            <a:off x="1552710" y="3883351"/>
            <a:ext cx="15451976" cy="1238352"/>
          </a:xfrm>
          <a:prstGeom prst="rect">
            <a:avLst/>
          </a:prstGeom>
        </p:spPr>
        <p:txBody>
          <a:bodyPr lIns="0" tIns="0" rIns="0" bIns="0" rtlCol="0" anchor="t">
            <a:spAutoFit/>
          </a:bodyPr>
          <a:lstStyle/>
          <a:p>
            <a:pPr marL="0" lvl="0" indent="0" algn="just">
              <a:lnSpc>
                <a:spcPts val="3290"/>
              </a:lnSpc>
              <a:spcBef>
                <a:spcPct val="0"/>
              </a:spcBef>
            </a:pPr>
            <a:r>
              <a:rPr lang="en-US" sz="2530" dirty="0">
                <a:solidFill>
                  <a:srgbClr val="000000"/>
                </a:solidFill>
                <a:latin typeface="Open Sauce"/>
              </a:rPr>
              <a:t>Plataforma de </a:t>
            </a:r>
            <a:r>
              <a:rPr lang="en-US" sz="2530" dirty="0" err="1">
                <a:solidFill>
                  <a:srgbClr val="000000"/>
                </a:solidFill>
                <a:latin typeface="Open Sauce"/>
              </a:rPr>
              <a:t>inteligencia</a:t>
            </a:r>
            <a:r>
              <a:rPr lang="en-US" sz="2530" dirty="0">
                <a:solidFill>
                  <a:srgbClr val="000000"/>
                </a:solidFill>
                <a:latin typeface="Open Sauce"/>
              </a:rPr>
              <a:t> de Internet, </a:t>
            </a:r>
            <a:r>
              <a:rPr lang="en-US" sz="2530" dirty="0" err="1">
                <a:solidFill>
                  <a:srgbClr val="000000"/>
                </a:solidFill>
                <a:latin typeface="Open Sauce"/>
              </a:rPr>
              <a:t>proporcionando</a:t>
            </a:r>
            <a:r>
              <a:rPr lang="en-US" sz="2530" dirty="0">
                <a:solidFill>
                  <a:srgbClr val="000000"/>
                </a:solidFill>
                <a:latin typeface="Open Sauce"/>
              </a:rPr>
              <a:t> </a:t>
            </a:r>
            <a:r>
              <a:rPr lang="en-US" sz="2530" dirty="0" err="1">
                <a:solidFill>
                  <a:srgbClr val="000000"/>
                </a:solidFill>
                <a:latin typeface="Open Sauce"/>
              </a:rPr>
              <a:t>información</a:t>
            </a:r>
            <a:r>
              <a:rPr lang="en-US" sz="2530" dirty="0">
                <a:solidFill>
                  <a:srgbClr val="000000"/>
                </a:solidFill>
                <a:latin typeface="Open Sauce"/>
              </a:rPr>
              <a:t> </a:t>
            </a:r>
            <a:r>
              <a:rPr lang="en-US" sz="2530" dirty="0" err="1">
                <a:solidFill>
                  <a:srgbClr val="000000"/>
                </a:solidFill>
                <a:latin typeface="Open Sauce"/>
              </a:rPr>
              <a:t>detallada</a:t>
            </a:r>
            <a:r>
              <a:rPr lang="en-US" sz="2530" dirty="0">
                <a:solidFill>
                  <a:srgbClr val="000000"/>
                </a:solidFill>
                <a:latin typeface="Open Sauce"/>
              </a:rPr>
              <a:t> de </a:t>
            </a:r>
            <a:r>
              <a:rPr lang="en-US" sz="2530" dirty="0" err="1">
                <a:solidFill>
                  <a:srgbClr val="000000"/>
                </a:solidFill>
                <a:latin typeface="Open Sauce"/>
              </a:rPr>
              <a:t>muchos</a:t>
            </a:r>
            <a:r>
              <a:rPr lang="en-US" sz="2530" dirty="0">
                <a:solidFill>
                  <a:srgbClr val="000000"/>
                </a:solidFill>
                <a:latin typeface="Open Sauce"/>
              </a:rPr>
              <a:t> </a:t>
            </a:r>
            <a:r>
              <a:rPr lang="en-US" sz="2530" dirty="0" err="1">
                <a:solidFill>
                  <a:srgbClr val="000000"/>
                </a:solidFill>
                <a:latin typeface="Open Sauce"/>
              </a:rPr>
              <a:t>servicios</a:t>
            </a:r>
            <a:r>
              <a:rPr lang="en-US" sz="2530" dirty="0">
                <a:solidFill>
                  <a:srgbClr val="000000"/>
                </a:solidFill>
                <a:latin typeface="Open Sauce"/>
              </a:rPr>
              <a:t> y </a:t>
            </a:r>
            <a:r>
              <a:rPr lang="en-US" sz="2530" dirty="0" err="1">
                <a:solidFill>
                  <a:srgbClr val="000000"/>
                </a:solidFill>
                <a:latin typeface="Open Sauce"/>
              </a:rPr>
              <a:t>recursos</a:t>
            </a:r>
            <a:r>
              <a:rPr lang="en-US" sz="2530" dirty="0">
                <a:solidFill>
                  <a:srgbClr val="000000"/>
                </a:solidFill>
                <a:latin typeface="Open Sauce"/>
              </a:rPr>
              <a:t>, </a:t>
            </a:r>
            <a:r>
              <a:rPr lang="en-US" sz="2530" dirty="0" err="1">
                <a:solidFill>
                  <a:srgbClr val="000000"/>
                </a:solidFill>
                <a:latin typeface="Open Sauce"/>
              </a:rPr>
              <a:t>siendo</a:t>
            </a:r>
            <a:r>
              <a:rPr lang="en-US" sz="2530" dirty="0">
                <a:solidFill>
                  <a:srgbClr val="000000"/>
                </a:solidFill>
                <a:latin typeface="Open Sauce"/>
              </a:rPr>
              <a:t> </a:t>
            </a:r>
            <a:r>
              <a:rPr lang="en-US" sz="2530" dirty="0" err="1">
                <a:solidFill>
                  <a:srgbClr val="000000"/>
                </a:solidFill>
                <a:latin typeface="Open Sauce"/>
              </a:rPr>
              <a:t>usada</a:t>
            </a:r>
            <a:r>
              <a:rPr lang="en-US" sz="2530" dirty="0">
                <a:solidFill>
                  <a:srgbClr val="000000"/>
                </a:solidFill>
                <a:latin typeface="Open Sauce"/>
              </a:rPr>
              <a:t>, para </a:t>
            </a:r>
            <a:r>
              <a:rPr lang="en-US" sz="2530" dirty="0" err="1">
                <a:solidFill>
                  <a:srgbClr val="000000"/>
                </a:solidFill>
                <a:latin typeface="Open Sauce"/>
              </a:rPr>
              <a:t>búsqueda</a:t>
            </a:r>
            <a:r>
              <a:rPr lang="en-US" sz="2530" dirty="0">
                <a:solidFill>
                  <a:srgbClr val="000000"/>
                </a:solidFill>
                <a:latin typeface="Open Sauce"/>
              </a:rPr>
              <a:t> de </a:t>
            </a:r>
            <a:r>
              <a:rPr lang="en-US" sz="2530" dirty="0" err="1">
                <a:solidFill>
                  <a:srgbClr val="000000"/>
                </a:solidFill>
                <a:latin typeface="Open Sauce"/>
              </a:rPr>
              <a:t>dispositivos</a:t>
            </a:r>
            <a:r>
              <a:rPr lang="en-US" sz="2530" dirty="0">
                <a:solidFill>
                  <a:srgbClr val="000000"/>
                </a:solidFill>
                <a:latin typeface="Open Sauce"/>
              </a:rPr>
              <a:t> </a:t>
            </a:r>
            <a:r>
              <a:rPr lang="en-US" sz="2530" dirty="0" err="1">
                <a:solidFill>
                  <a:srgbClr val="000000"/>
                </a:solidFill>
                <a:latin typeface="Open Sauce"/>
              </a:rPr>
              <a:t>vulnerables</a:t>
            </a:r>
            <a:r>
              <a:rPr lang="en-US" sz="2530" dirty="0">
                <a:solidFill>
                  <a:srgbClr val="000000"/>
                </a:solidFill>
                <a:latin typeface="Open Sauce"/>
              </a:rPr>
              <a:t>, </a:t>
            </a:r>
            <a:r>
              <a:rPr lang="en-US" sz="2530" dirty="0" err="1">
                <a:solidFill>
                  <a:srgbClr val="000000"/>
                </a:solidFill>
                <a:latin typeface="Open Sauce"/>
              </a:rPr>
              <a:t>monitorizar</a:t>
            </a:r>
            <a:r>
              <a:rPr lang="en-US" sz="2530" dirty="0">
                <a:solidFill>
                  <a:srgbClr val="000000"/>
                </a:solidFill>
                <a:latin typeface="Open Sauce"/>
              </a:rPr>
              <a:t> redes, </a:t>
            </a:r>
            <a:r>
              <a:rPr lang="en-US" sz="2530" dirty="0" err="1">
                <a:solidFill>
                  <a:srgbClr val="000000"/>
                </a:solidFill>
                <a:latin typeface="Open Sauce"/>
              </a:rPr>
              <a:t>gestión</a:t>
            </a:r>
            <a:r>
              <a:rPr lang="en-US" sz="2530" dirty="0">
                <a:solidFill>
                  <a:srgbClr val="000000"/>
                </a:solidFill>
                <a:latin typeface="Open Sauce"/>
              </a:rPr>
              <a:t> de </a:t>
            </a:r>
            <a:r>
              <a:rPr lang="en-US" sz="2530" dirty="0" err="1">
                <a:solidFill>
                  <a:srgbClr val="000000"/>
                </a:solidFill>
                <a:latin typeface="Open Sauce"/>
              </a:rPr>
              <a:t>activos</a:t>
            </a:r>
            <a:r>
              <a:rPr lang="en-US" sz="2530" dirty="0">
                <a:solidFill>
                  <a:srgbClr val="000000"/>
                </a:solidFill>
                <a:latin typeface="Open Sauce"/>
              </a:rPr>
              <a:t> de </a:t>
            </a:r>
            <a:r>
              <a:rPr lang="en-US" sz="2530" dirty="0" err="1">
                <a:solidFill>
                  <a:srgbClr val="000000"/>
                </a:solidFill>
                <a:latin typeface="Open Sauce"/>
              </a:rPr>
              <a:t>una</a:t>
            </a:r>
            <a:r>
              <a:rPr lang="en-US" sz="2530" dirty="0">
                <a:solidFill>
                  <a:srgbClr val="000000"/>
                </a:solidFill>
                <a:latin typeface="Open Sauce"/>
              </a:rPr>
              <a:t> </a:t>
            </a:r>
            <a:r>
              <a:rPr lang="en-US" sz="2530" dirty="0" err="1">
                <a:solidFill>
                  <a:srgbClr val="000000"/>
                </a:solidFill>
                <a:latin typeface="Open Sauce"/>
              </a:rPr>
              <a:t>empresa</a:t>
            </a:r>
            <a:r>
              <a:rPr lang="en-US" sz="2530" dirty="0">
                <a:solidFill>
                  <a:srgbClr val="000000"/>
                </a:solidFill>
                <a:latin typeface="Open Sauce"/>
              </a:rPr>
              <a:t>, </a:t>
            </a:r>
            <a:r>
              <a:rPr lang="en-US" sz="2530" dirty="0" err="1">
                <a:solidFill>
                  <a:srgbClr val="000000"/>
                </a:solidFill>
                <a:latin typeface="Open Sauce"/>
              </a:rPr>
              <a:t>investigación</a:t>
            </a:r>
            <a:r>
              <a:rPr lang="en-US" sz="2530" dirty="0">
                <a:solidFill>
                  <a:srgbClr val="000000"/>
                </a:solidFill>
                <a:latin typeface="Open Sauce"/>
              </a:rPr>
              <a:t> de </a:t>
            </a:r>
            <a:r>
              <a:rPr lang="en-US" sz="2530" dirty="0" err="1">
                <a:solidFill>
                  <a:srgbClr val="000000"/>
                </a:solidFill>
                <a:latin typeface="Open Sauce"/>
              </a:rPr>
              <a:t>amenazas</a:t>
            </a:r>
            <a:r>
              <a:rPr lang="en-US" sz="2530" dirty="0">
                <a:solidFill>
                  <a:srgbClr val="000000"/>
                </a:solidFill>
                <a:latin typeface="Open Sauce"/>
              </a:rPr>
              <a:t> y </a:t>
            </a:r>
            <a:r>
              <a:rPr lang="en-US" sz="2530" dirty="0" err="1">
                <a:solidFill>
                  <a:srgbClr val="000000"/>
                </a:solidFill>
                <a:latin typeface="Open Sauce"/>
              </a:rPr>
              <a:t>análisis</a:t>
            </a:r>
            <a:r>
              <a:rPr lang="en-US" sz="2530" dirty="0">
                <a:solidFill>
                  <a:srgbClr val="000000"/>
                </a:solidFill>
                <a:latin typeface="Open Sauce"/>
              </a:rPr>
              <a:t> de </a:t>
            </a:r>
            <a:r>
              <a:rPr lang="en-US" sz="2530" dirty="0" err="1">
                <a:solidFill>
                  <a:srgbClr val="000000"/>
                </a:solidFill>
                <a:latin typeface="Open Sauce"/>
              </a:rPr>
              <a:t>seguridad</a:t>
            </a:r>
            <a:r>
              <a:rPr lang="en-US" sz="2530" dirty="0">
                <a:solidFill>
                  <a:srgbClr val="000000"/>
                </a:solidFill>
                <a:latin typeface="Open Sauce"/>
              </a:rPr>
              <a:t>. </a:t>
            </a:r>
          </a:p>
        </p:txBody>
      </p:sp>
      <p:sp>
        <p:nvSpPr>
          <p:cNvPr id="19" name="TextBox 19"/>
          <p:cNvSpPr txBox="1"/>
          <p:nvPr/>
        </p:nvSpPr>
        <p:spPr>
          <a:xfrm>
            <a:off x="5507799" y="2883289"/>
            <a:ext cx="6610038" cy="735711"/>
          </a:xfrm>
          <a:prstGeom prst="rect">
            <a:avLst/>
          </a:prstGeom>
        </p:spPr>
        <p:txBody>
          <a:bodyPr lIns="0" tIns="0" rIns="0" bIns="0" rtlCol="0" anchor="t">
            <a:spAutoFit/>
          </a:bodyPr>
          <a:lstStyle/>
          <a:p>
            <a:pPr algn="l">
              <a:lnSpc>
                <a:spcPts val="5562"/>
              </a:lnSpc>
            </a:pPr>
            <a:r>
              <a:rPr lang="en-US" sz="5400">
                <a:solidFill>
                  <a:srgbClr val="062E64"/>
                </a:solidFill>
                <a:latin typeface="DM Sans Bold"/>
              </a:rPr>
              <a:t>SEARCH.CENSYS.IO</a:t>
            </a:r>
          </a:p>
        </p:txBody>
      </p:sp>
      <p:sp>
        <p:nvSpPr>
          <p:cNvPr id="20" name="TextBox 20"/>
          <p:cNvSpPr txBox="1"/>
          <p:nvPr/>
        </p:nvSpPr>
        <p:spPr>
          <a:xfrm>
            <a:off x="3776896" y="1347627"/>
            <a:ext cx="10071843" cy="1087121"/>
          </a:xfrm>
          <a:prstGeom prst="rect">
            <a:avLst/>
          </a:prstGeom>
        </p:spPr>
        <p:txBody>
          <a:bodyPr lIns="0" tIns="0" rIns="0" bIns="0" rtlCol="0" anchor="t">
            <a:spAutoFit/>
          </a:bodyPr>
          <a:lstStyle/>
          <a:p>
            <a:pPr algn="l">
              <a:lnSpc>
                <a:spcPts val="8240"/>
              </a:lnSpc>
            </a:pPr>
            <a:r>
              <a:rPr lang="en-US" sz="8000" dirty="0" err="1">
                <a:solidFill>
                  <a:srgbClr val="062E64"/>
                </a:solidFill>
                <a:latin typeface="DM Sans Bold"/>
              </a:rPr>
              <a:t>Evidencias</a:t>
            </a:r>
            <a:r>
              <a:rPr lang="en-US" sz="8000" dirty="0">
                <a:solidFill>
                  <a:srgbClr val="062E64"/>
                </a:solidFill>
                <a:latin typeface="DM Sans Bold"/>
              </a:rPr>
              <a:t> </a:t>
            </a:r>
            <a:r>
              <a:rPr lang="en-US" sz="8000" dirty="0" err="1">
                <a:solidFill>
                  <a:srgbClr val="062E64"/>
                </a:solidFill>
                <a:latin typeface="DM Sans Bold"/>
              </a:rPr>
              <a:t>digitáles</a:t>
            </a:r>
            <a:endParaRPr lang="en-US" sz="8000" dirty="0">
              <a:solidFill>
                <a:srgbClr val="062E64"/>
              </a:solidFill>
              <a:latin typeface="DM Sa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4" name="Freeform 4"/>
          <p:cNvSpPr/>
          <p:nvPr/>
        </p:nvSpPr>
        <p:spPr>
          <a:xfrm rot="-7081776">
            <a:off x="6931278" y="-1110571"/>
            <a:ext cx="14718575" cy="10731179"/>
          </a:xfrm>
          <a:custGeom>
            <a:avLst/>
            <a:gdLst/>
            <a:ahLst/>
            <a:cxnLst/>
            <a:rect l="l" t="t" r="r" b="b"/>
            <a:pathLst>
              <a:path w="14718575" h="10731179">
                <a:moveTo>
                  <a:pt x="0" y="0"/>
                </a:moveTo>
                <a:lnTo>
                  <a:pt x="14718575" y="0"/>
                </a:lnTo>
                <a:lnTo>
                  <a:pt x="14718575" y="10731179"/>
                </a:lnTo>
                <a:lnTo>
                  <a:pt x="0" y="10731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2"/>
          <p:cNvSpPr txBox="1"/>
          <p:nvPr/>
        </p:nvSpPr>
        <p:spPr>
          <a:xfrm>
            <a:off x="1877988" y="216719"/>
            <a:ext cx="5410200" cy="1013098"/>
          </a:xfrm>
          <a:prstGeom prst="rect">
            <a:avLst/>
          </a:prstGeom>
          <a:solidFill>
            <a:schemeClr val="accent2">
              <a:lumMod val="40000"/>
              <a:lumOff val="60000"/>
            </a:schemeClr>
          </a:solidFill>
          <a:ln>
            <a:solidFill>
              <a:schemeClr val="tx1"/>
            </a:solidFill>
          </a:ln>
        </p:spPr>
        <p:txBody>
          <a:bodyPr wrap="square" lIns="0" tIns="0" rIns="0" bIns="0" rtlCol="0" anchor="t">
            <a:spAutoFit/>
          </a:bodyPr>
          <a:lstStyle/>
          <a:p>
            <a:pPr algn="l">
              <a:lnSpc>
                <a:spcPts val="7943"/>
              </a:lnSpc>
            </a:pPr>
            <a:r>
              <a:rPr lang="en-US" sz="7943" dirty="0">
                <a:latin typeface="Berlin Sans FB" panose="020E0602020502020306" pitchFamily="34" charset="0"/>
                <a:cs typeface="Arial" panose="020B0604020202020204" pitchFamily="34" charset="0"/>
              </a:rPr>
              <a:t>Conclusiones</a:t>
            </a:r>
          </a:p>
        </p:txBody>
      </p:sp>
      <p:sp>
        <p:nvSpPr>
          <p:cNvPr id="3" name="TextBox 3"/>
          <p:cNvSpPr txBox="1"/>
          <p:nvPr/>
        </p:nvSpPr>
        <p:spPr>
          <a:xfrm>
            <a:off x="228600" y="1333235"/>
            <a:ext cx="8512223" cy="8944115"/>
          </a:xfrm>
          <a:prstGeom prst="rect">
            <a:avLst/>
          </a:prstGeom>
        </p:spPr>
        <p:txBody>
          <a:bodyPr wrap="square" lIns="0" tIns="0" rIns="0" bIns="0" rtlCol="0" anchor="t">
            <a:spAutoFit/>
          </a:bodyPr>
          <a:lstStyle/>
          <a:p>
            <a:pPr marL="432562" lvl="1" indent="-216281" algn="just">
              <a:lnSpc>
                <a:spcPts val="2804"/>
              </a:lnSpc>
              <a:buFont typeface="Arial"/>
              <a:buChar char="•"/>
            </a:pPr>
            <a:r>
              <a:rPr lang="en-US" dirty="0">
                <a:solidFill>
                  <a:srgbClr val="000000"/>
                </a:solidFill>
                <a:latin typeface="Montserrat"/>
              </a:rPr>
              <a:t>La </a:t>
            </a:r>
            <a:r>
              <a:rPr lang="en-US" dirty="0" err="1">
                <a:solidFill>
                  <a:srgbClr val="000000"/>
                </a:solidFill>
                <a:latin typeface="Montserrat"/>
              </a:rPr>
              <a:t>gestión</a:t>
            </a:r>
            <a:r>
              <a:rPr lang="en-US" dirty="0">
                <a:solidFill>
                  <a:srgbClr val="000000"/>
                </a:solidFill>
                <a:latin typeface="Montserrat"/>
              </a:rPr>
              <a:t> de </a:t>
            </a:r>
            <a:r>
              <a:rPr lang="en-US" dirty="0" err="1">
                <a:solidFill>
                  <a:srgbClr val="000000"/>
                </a:solidFill>
                <a:latin typeface="Montserrat"/>
              </a:rPr>
              <a:t>datos</a:t>
            </a:r>
            <a:r>
              <a:rPr lang="en-US" dirty="0">
                <a:solidFill>
                  <a:srgbClr val="000000"/>
                </a:solidFill>
                <a:latin typeface="Montserrat"/>
              </a:rPr>
              <a:t> e </a:t>
            </a:r>
            <a:r>
              <a:rPr lang="en-US" dirty="0" err="1">
                <a:solidFill>
                  <a:srgbClr val="000000"/>
                </a:solidFill>
                <a:latin typeface="Montserrat"/>
              </a:rPr>
              <a:t>información</a:t>
            </a:r>
            <a:r>
              <a:rPr lang="en-US" dirty="0">
                <a:solidFill>
                  <a:srgbClr val="000000"/>
                </a:solidFill>
                <a:latin typeface="Montserrat"/>
              </a:rPr>
              <a:t> sensible </a:t>
            </a:r>
            <a:r>
              <a:rPr lang="en-US" dirty="0" err="1">
                <a:solidFill>
                  <a:srgbClr val="000000"/>
                </a:solidFill>
                <a:latin typeface="Montserrat"/>
              </a:rPr>
              <a:t>debe</a:t>
            </a:r>
            <a:r>
              <a:rPr lang="en-US" dirty="0">
                <a:solidFill>
                  <a:srgbClr val="000000"/>
                </a:solidFill>
                <a:latin typeface="Montserrat"/>
              </a:rPr>
              <a:t> </a:t>
            </a:r>
            <a:r>
              <a:rPr lang="en-US" dirty="0" err="1">
                <a:solidFill>
                  <a:srgbClr val="000000"/>
                </a:solidFill>
                <a:latin typeface="Montserrat"/>
              </a:rPr>
              <a:t>basarse</a:t>
            </a:r>
            <a:r>
              <a:rPr lang="en-US" dirty="0">
                <a:solidFill>
                  <a:srgbClr val="000000"/>
                </a:solidFill>
                <a:latin typeface="Montserrat"/>
              </a:rPr>
              <a:t> </a:t>
            </a:r>
            <a:r>
              <a:rPr lang="en-US" dirty="0" err="1">
                <a:solidFill>
                  <a:srgbClr val="000000"/>
                </a:solidFill>
                <a:latin typeface="Montserrat"/>
              </a:rPr>
              <a:t>en</a:t>
            </a:r>
            <a:r>
              <a:rPr lang="en-US" dirty="0">
                <a:solidFill>
                  <a:srgbClr val="000000"/>
                </a:solidFill>
                <a:latin typeface="Montserrat"/>
              </a:rPr>
              <a:t> la </a:t>
            </a:r>
            <a:r>
              <a:rPr lang="en-US" dirty="0" err="1">
                <a:solidFill>
                  <a:srgbClr val="000000"/>
                </a:solidFill>
                <a:latin typeface="Montserrat"/>
              </a:rPr>
              <a:t>confidencialidad</a:t>
            </a:r>
            <a:r>
              <a:rPr lang="en-US" dirty="0">
                <a:solidFill>
                  <a:srgbClr val="000000"/>
                </a:solidFill>
                <a:latin typeface="Montserrat"/>
              </a:rPr>
              <a:t>, </a:t>
            </a:r>
            <a:r>
              <a:rPr lang="en-US" dirty="0" err="1">
                <a:solidFill>
                  <a:srgbClr val="000000"/>
                </a:solidFill>
                <a:latin typeface="Montserrat"/>
              </a:rPr>
              <a:t>integridad</a:t>
            </a:r>
            <a:r>
              <a:rPr lang="en-US" dirty="0">
                <a:solidFill>
                  <a:srgbClr val="000000"/>
                </a:solidFill>
                <a:latin typeface="Montserrat"/>
              </a:rPr>
              <a:t> y </a:t>
            </a:r>
            <a:r>
              <a:rPr lang="en-US" dirty="0" err="1">
                <a:solidFill>
                  <a:srgbClr val="000000"/>
                </a:solidFill>
                <a:latin typeface="Montserrat"/>
              </a:rPr>
              <a:t>disponibilidad</a:t>
            </a:r>
            <a:r>
              <a:rPr lang="en-US" dirty="0">
                <a:solidFill>
                  <a:srgbClr val="000000"/>
                </a:solidFill>
                <a:latin typeface="Montserrat"/>
              </a:rPr>
              <a:t> de </a:t>
            </a:r>
            <a:r>
              <a:rPr lang="en-US" dirty="0" err="1">
                <a:solidFill>
                  <a:srgbClr val="000000"/>
                </a:solidFill>
                <a:latin typeface="Montserrat"/>
              </a:rPr>
              <a:t>los</a:t>
            </a:r>
            <a:r>
              <a:rPr lang="en-US" dirty="0">
                <a:solidFill>
                  <a:srgbClr val="000000"/>
                </a:solidFill>
                <a:latin typeface="Montserrat"/>
              </a:rPr>
              <a:t> </a:t>
            </a:r>
            <a:r>
              <a:rPr lang="en-US" dirty="0" err="1">
                <a:solidFill>
                  <a:srgbClr val="000000"/>
                </a:solidFill>
                <a:latin typeface="Montserrat"/>
              </a:rPr>
              <a:t>datos</a:t>
            </a:r>
            <a:r>
              <a:rPr lang="en-US" dirty="0">
                <a:solidFill>
                  <a:srgbClr val="000000"/>
                </a:solidFill>
                <a:latin typeface="Montserrat"/>
              </a:rPr>
              <a:t>, </a:t>
            </a:r>
            <a:r>
              <a:rPr lang="en-US" dirty="0" err="1">
                <a:solidFill>
                  <a:srgbClr val="000000"/>
                </a:solidFill>
                <a:latin typeface="Montserrat"/>
              </a:rPr>
              <a:t>ayudando</a:t>
            </a:r>
            <a:r>
              <a:rPr lang="en-US" dirty="0">
                <a:solidFill>
                  <a:srgbClr val="000000"/>
                </a:solidFill>
                <a:latin typeface="Montserrat"/>
              </a:rPr>
              <a:t> a </a:t>
            </a:r>
            <a:r>
              <a:rPr lang="en-US" dirty="0" err="1">
                <a:solidFill>
                  <a:srgbClr val="000000"/>
                </a:solidFill>
                <a:latin typeface="Montserrat"/>
              </a:rPr>
              <a:t>mantener</a:t>
            </a:r>
            <a:r>
              <a:rPr lang="en-US" dirty="0">
                <a:solidFill>
                  <a:srgbClr val="000000"/>
                </a:solidFill>
                <a:latin typeface="Montserrat"/>
              </a:rPr>
              <a:t> </a:t>
            </a:r>
            <a:r>
              <a:rPr lang="en-US" dirty="0" err="1">
                <a:solidFill>
                  <a:srgbClr val="000000"/>
                </a:solidFill>
                <a:latin typeface="Montserrat"/>
              </a:rPr>
              <a:t>unas</a:t>
            </a:r>
            <a:r>
              <a:rPr lang="en-US" dirty="0">
                <a:solidFill>
                  <a:srgbClr val="000000"/>
                </a:solidFill>
                <a:latin typeface="Montserrat"/>
              </a:rPr>
              <a:t> </a:t>
            </a:r>
            <a:r>
              <a:rPr lang="en-US" dirty="0" err="1">
                <a:solidFill>
                  <a:srgbClr val="000000"/>
                </a:solidFill>
                <a:latin typeface="Montserrat"/>
              </a:rPr>
              <a:t>medidas</a:t>
            </a:r>
            <a:r>
              <a:rPr lang="en-US" dirty="0">
                <a:solidFill>
                  <a:srgbClr val="000000"/>
                </a:solidFill>
                <a:latin typeface="Montserrat"/>
              </a:rPr>
              <a:t> robustas de </a:t>
            </a:r>
            <a:r>
              <a:rPr lang="en-US" dirty="0" err="1">
                <a:solidFill>
                  <a:srgbClr val="000000"/>
                </a:solidFill>
                <a:latin typeface="Montserrat"/>
              </a:rPr>
              <a:t>seguridad</a:t>
            </a:r>
            <a:r>
              <a:rPr lang="en-US" dirty="0">
                <a:solidFill>
                  <a:srgbClr val="000000"/>
                </a:solidFill>
                <a:latin typeface="Montserrat"/>
              </a:rPr>
              <a:t>  </a:t>
            </a:r>
            <a:r>
              <a:rPr lang="en-US" dirty="0" err="1">
                <a:solidFill>
                  <a:srgbClr val="000000"/>
                </a:solidFill>
                <a:latin typeface="Montserrat"/>
              </a:rPr>
              <a:t>sobre</a:t>
            </a:r>
            <a:r>
              <a:rPr lang="en-US" dirty="0">
                <a:solidFill>
                  <a:srgbClr val="000000"/>
                </a:solidFill>
                <a:latin typeface="Montserrat"/>
              </a:rPr>
              <a:t> la </a:t>
            </a:r>
            <a:r>
              <a:rPr lang="en-US" dirty="0" err="1">
                <a:solidFill>
                  <a:srgbClr val="000000"/>
                </a:solidFill>
                <a:latin typeface="Montserrat"/>
              </a:rPr>
              <a:t>autorización</a:t>
            </a:r>
            <a:r>
              <a:rPr lang="en-US" dirty="0">
                <a:solidFill>
                  <a:srgbClr val="000000"/>
                </a:solidFill>
                <a:latin typeface="Montserrat"/>
              </a:rPr>
              <a:t> del personal a </a:t>
            </a:r>
            <a:r>
              <a:rPr lang="en-US" dirty="0" err="1">
                <a:solidFill>
                  <a:srgbClr val="000000"/>
                </a:solidFill>
                <a:latin typeface="Montserrat"/>
              </a:rPr>
              <a:t>los</a:t>
            </a:r>
            <a:r>
              <a:rPr lang="en-US" dirty="0">
                <a:solidFill>
                  <a:srgbClr val="000000"/>
                </a:solidFill>
                <a:latin typeface="Montserrat"/>
              </a:rPr>
              <a:t> </a:t>
            </a:r>
            <a:r>
              <a:rPr lang="en-US" dirty="0" err="1">
                <a:solidFill>
                  <a:srgbClr val="000000"/>
                </a:solidFill>
                <a:latin typeface="Montserrat"/>
              </a:rPr>
              <a:t>distintos</a:t>
            </a:r>
            <a:r>
              <a:rPr lang="en-US" dirty="0">
                <a:solidFill>
                  <a:srgbClr val="000000"/>
                </a:solidFill>
                <a:latin typeface="Montserrat"/>
              </a:rPr>
              <a:t> </a:t>
            </a:r>
            <a:r>
              <a:rPr lang="en-US" dirty="0" err="1">
                <a:solidFill>
                  <a:srgbClr val="000000"/>
                </a:solidFill>
                <a:latin typeface="Montserrat"/>
              </a:rPr>
              <a:t>tipos</a:t>
            </a:r>
            <a:r>
              <a:rPr lang="en-US" dirty="0">
                <a:solidFill>
                  <a:srgbClr val="000000"/>
                </a:solidFill>
                <a:latin typeface="Montserrat"/>
              </a:rPr>
              <a:t> de </a:t>
            </a:r>
            <a:r>
              <a:rPr lang="en-US" dirty="0" err="1">
                <a:solidFill>
                  <a:srgbClr val="000000"/>
                </a:solidFill>
                <a:latin typeface="Montserrat"/>
              </a:rPr>
              <a:t>datos</a:t>
            </a:r>
            <a:r>
              <a:rPr lang="en-US" dirty="0">
                <a:solidFill>
                  <a:srgbClr val="000000"/>
                </a:solidFill>
                <a:latin typeface="Montserrat"/>
              </a:rPr>
              <a:t>, </a:t>
            </a:r>
            <a:r>
              <a:rPr lang="en-US" dirty="0" err="1">
                <a:solidFill>
                  <a:srgbClr val="000000"/>
                </a:solidFill>
                <a:latin typeface="Montserrat"/>
              </a:rPr>
              <a:t>asegurando</a:t>
            </a:r>
            <a:r>
              <a:rPr lang="en-US" dirty="0">
                <a:solidFill>
                  <a:srgbClr val="000000"/>
                </a:solidFill>
                <a:latin typeface="Montserrat"/>
              </a:rPr>
              <a:t> que no </a:t>
            </a:r>
            <a:r>
              <a:rPr lang="en-US" dirty="0" err="1">
                <a:solidFill>
                  <a:srgbClr val="000000"/>
                </a:solidFill>
                <a:latin typeface="Montserrat"/>
              </a:rPr>
              <a:t>halla</a:t>
            </a:r>
            <a:r>
              <a:rPr lang="en-US" dirty="0">
                <a:solidFill>
                  <a:srgbClr val="000000"/>
                </a:solidFill>
                <a:latin typeface="Montserrat"/>
              </a:rPr>
              <a:t> </a:t>
            </a:r>
            <a:r>
              <a:rPr lang="en-US" dirty="0" err="1">
                <a:solidFill>
                  <a:srgbClr val="000000"/>
                </a:solidFill>
                <a:latin typeface="Montserrat"/>
              </a:rPr>
              <a:t>fallas</a:t>
            </a:r>
            <a:r>
              <a:rPr lang="en-US" dirty="0">
                <a:solidFill>
                  <a:srgbClr val="000000"/>
                </a:solidFill>
                <a:latin typeface="Montserrat"/>
              </a:rPr>
              <a:t> de </a:t>
            </a:r>
            <a:r>
              <a:rPr lang="en-US" dirty="0" err="1">
                <a:solidFill>
                  <a:srgbClr val="000000"/>
                </a:solidFill>
                <a:latin typeface="Montserrat"/>
              </a:rPr>
              <a:t>seguridad</a:t>
            </a:r>
            <a:r>
              <a:rPr lang="en-US" dirty="0">
                <a:solidFill>
                  <a:srgbClr val="000000"/>
                </a:solidFill>
                <a:latin typeface="Montserrat"/>
              </a:rPr>
              <a:t>, </a:t>
            </a:r>
            <a:r>
              <a:rPr lang="en-US" dirty="0" err="1">
                <a:solidFill>
                  <a:srgbClr val="000000"/>
                </a:solidFill>
                <a:latin typeface="Montserrat"/>
              </a:rPr>
              <a:t>mejorando</a:t>
            </a:r>
            <a:r>
              <a:rPr lang="en-US" dirty="0">
                <a:solidFill>
                  <a:srgbClr val="000000"/>
                </a:solidFill>
                <a:latin typeface="Montserrat"/>
              </a:rPr>
              <a:t> con </a:t>
            </a:r>
            <a:r>
              <a:rPr lang="en-US" dirty="0" err="1">
                <a:solidFill>
                  <a:srgbClr val="000000"/>
                </a:solidFill>
                <a:latin typeface="Montserrat"/>
              </a:rPr>
              <a:t>todo</a:t>
            </a:r>
            <a:r>
              <a:rPr lang="en-US" dirty="0">
                <a:solidFill>
                  <a:srgbClr val="000000"/>
                </a:solidFill>
                <a:latin typeface="Montserrat"/>
              </a:rPr>
              <a:t> </a:t>
            </a:r>
            <a:r>
              <a:rPr lang="en-US" dirty="0" err="1">
                <a:solidFill>
                  <a:srgbClr val="000000"/>
                </a:solidFill>
                <a:latin typeface="Montserrat"/>
              </a:rPr>
              <a:t>ello</a:t>
            </a:r>
            <a:r>
              <a:rPr lang="en-US" dirty="0">
                <a:solidFill>
                  <a:srgbClr val="000000"/>
                </a:solidFill>
                <a:latin typeface="Montserrat"/>
              </a:rPr>
              <a:t> la </a:t>
            </a:r>
            <a:r>
              <a:rPr lang="en-US" dirty="0" err="1">
                <a:solidFill>
                  <a:srgbClr val="000000"/>
                </a:solidFill>
                <a:latin typeface="Montserrat"/>
              </a:rPr>
              <a:t>postura</a:t>
            </a:r>
            <a:r>
              <a:rPr lang="en-US" dirty="0">
                <a:solidFill>
                  <a:srgbClr val="000000"/>
                </a:solidFill>
                <a:latin typeface="Montserrat"/>
              </a:rPr>
              <a:t> de </a:t>
            </a:r>
            <a:r>
              <a:rPr lang="en-US" dirty="0" err="1">
                <a:solidFill>
                  <a:srgbClr val="000000"/>
                </a:solidFill>
                <a:latin typeface="Montserrat"/>
              </a:rPr>
              <a:t>seguridad</a:t>
            </a:r>
            <a:r>
              <a:rPr lang="en-US" dirty="0">
                <a:solidFill>
                  <a:srgbClr val="000000"/>
                </a:solidFill>
                <a:latin typeface="Montserrat"/>
              </a:rPr>
              <a:t> de la </a:t>
            </a:r>
            <a:r>
              <a:rPr lang="en-US" dirty="0" err="1">
                <a:solidFill>
                  <a:srgbClr val="000000"/>
                </a:solidFill>
                <a:latin typeface="Montserrat"/>
              </a:rPr>
              <a:t>organizacion</a:t>
            </a:r>
            <a:r>
              <a:rPr lang="en-US" dirty="0">
                <a:solidFill>
                  <a:srgbClr val="000000"/>
                </a:solidFill>
                <a:latin typeface="Montserrat"/>
              </a:rPr>
              <a:t> a </a:t>
            </a:r>
            <a:r>
              <a:rPr lang="en-US" dirty="0" err="1">
                <a:solidFill>
                  <a:srgbClr val="000000"/>
                </a:solidFill>
                <a:latin typeface="Montserrat"/>
              </a:rPr>
              <a:t>nivel</a:t>
            </a:r>
            <a:r>
              <a:rPr lang="en-US" dirty="0">
                <a:solidFill>
                  <a:srgbClr val="000000"/>
                </a:solidFill>
                <a:latin typeface="Montserrat"/>
              </a:rPr>
              <a:t> general.</a:t>
            </a:r>
          </a:p>
          <a:p>
            <a:pPr marL="432562" lvl="1" indent="-216281" algn="just">
              <a:lnSpc>
                <a:spcPts val="2804"/>
              </a:lnSpc>
              <a:buFont typeface="Arial"/>
              <a:buChar char="•"/>
            </a:pPr>
            <a:r>
              <a:rPr lang="en-US" dirty="0">
                <a:solidFill>
                  <a:srgbClr val="000000"/>
                </a:solidFill>
                <a:latin typeface="Montserrat"/>
              </a:rPr>
              <a:t>Se </a:t>
            </a:r>
            <a:r>
              <a:rPr lang="en-US" dirty="0" err="1">
                <a:solidFill>
                  <a:srgbClr val="000000"/>
                </a:solidFill>
                <a:latin typeface="Montserrat"/>
              </a:rPr>
              <a:t>han</a:t>
            </a:r>
            <a:r>
              <a:rPr lang="en-US" dirty="0">
                <a:solidFill>
                  <a:srgbClr val="000000"/>
                </a:solidFill>
                <a:latin typeface="Montserrat"/>
              </a:rPr>
              <a:t> </a:t>
            </a:r>
            <a:r>
              <a:rPr lang="en-US" dirty="0" err="1">
                <a:solidFill>
                  <a:srgbClr val="000000"/>
                </a:solidFill>
                <a:latin typeface="Montserrat"/>
              </a:rPr>
              <a:t>detectado</a:t>
            </a:r>
            <a:r>
              <a:rPr lang="en-US" dirty="0">
                <a:solidFill>
                  <a:srgbClr val="000000"/>
                </a:solidFill>
                <a:latin typeface="Montserrat"/>
              </a:rPr>
              <a:t> </a:t>
            </a:r>
            <a:r>
              <a:rPr lang="en-US" dirty="0" err="1">
                <a:solidFill>
                  <a:srgbClr val="000000"/>
                </a:solidFill>
                <a:latin typeface="Montserrat"/>
              </a:rPr>
              <a:t>filtraciones</a:t>
            </a:r>
            <a:r>
              <a:rPr lang="en-US" dirty="0">
                <a:solidFill>
                  <a:srgbClr val="000000"/>
                </a:solidFill>
                <a:latin typeface="Montserrat"/>
              </a:rPr>
              <a:t> de </a:t>
            </a:r>
            <a:r>
              <a:rPr lang="en-US" dirty="0" err="1">
                <a:solidFill>
                  <a:srgbClr val="000000"/>
                </a:solidFill>
                <a:latin typeface="Montserrat"/>
              </a:rPr>
              <a:t>datos</a:t>
            </a:r>
            <a:r>
              <a:rPr lang="en-US" dirty="0">
                <a:solidFill>
                  <a:srgbClr val="000000"/>
                </a:solidFill>
                <a:latin typeface="Montserrat"/>
              </a:rPr>
              <a:t> sin </a:t>
            </a:r>
            <a:r>
              <a:rPr lang="en-US" dirty="0" err="1">
                <a:solidFill>
                  <a:srgbClr val="000000"/>
                </a:solidFill>
                <a:latin typeface="Montserrat"/>
              </a:rPr>
              <a:t>autorización</a:t>
            </a:r>
            <a:r>
              <a:rPr lang="en-US" dirty="0">
                <a:solidFill>
                  <a:srgbClr val="000000"/>
                </a:solidFill>
                <a:latin typeface="Montserrat"/>
              </a:rPr>
              <a:t>, de </a:t>
            </a:r>
            <a:r>
              <a:rPr lang="en-US" dirty="0" err="1">
                <a:solidFill>
                  <a:srgbClr val="000000"/>
                </a:solidFill>
                <a:latin typeface="Montserrat"/>
              </a:rPr>
              <a:t>algunos</a:t>
            </a:r>
            <a:r>
              <a:rPr lang="en-US" dirty="0">
                <a:solidFill>
                  <a:srgbClr val="000000"/>
                </a:solidFill>
                <a:latin typeface="Montserrat"/>
              </a:rPr>
              <a:t> </a:t>
            </a:r>
            <a:r>
              <a:rPr lang="en-US" dirty="0" err="1">
                <a:solidFill>
                  <a:srgbClr val="000000"/>
                </a:solidFill>
                <a:latin typeface="Montserrat"/>
              </a:rPr>
              <a:t>responsables</a:t>
            </a:r>
            <a:r>
              <a:rPr lang="en-US" dirty="0">
                <a:solidFill>
                  <a:srgbClr val="000000"/>
                </a:solidFill>
                <a:latin typeface="Montserrat"/>
              </a:rPr>
              <a:t> y </a:t>
            </a:r>
            <a:r>
              <a:rPr lang="en-US" dirty="0" err="1">
                <a:solidFill>
                  <a:srgbClr val="000000"/>
                </a:solidFill>
                <a:latin typeface="Montserrat"/>
              </a:rPr>
              <a:t>empleados</a:t>
            </a:r>
            <a:r>
              <a:rPr lang="en-US" dirty="0">
                <a:solidFill>
                  <a:srgbClr val="000000"/>
                </a:solidFill>
                <a:latin typeface="Montserrat"/>
              </a:rPr>
              <a:t> de la </a:t>
            </a:r>
            <a:r>
              <a:rPr lang="en-US" dirty="0" err="1">
                <a:solidFill>
                  <a:srgbClr val="000000"/>
                </a:solidFill>
                <a:latin typeface="Montserrat"/>
              </a:rPr>
              <a:t>empresa</a:t>
            </a:r>
            <a:r>
              <a:rPr lang="en-US" dirty="0">
                <a:solidFill>
                  <a:srgbClr val="000000"/>
                </a:solidFill>
                <a:latin typeface="Montserrat"/>
              </a:rPr>
              <a:t>, </a:t>
            </a:r>
            <a:r>
              <a:rPr lang="en-US" dirty="0" err="1">
                <a:solidFill>
                  <a:srgbClr val="000000"/>
                </a:solidFill>
                <a:latin typeface="Montserrat"/>
              </a:rPr>
              <a:t>incluyendo</a:t>
            </a:r>
            <a:r>
              <a:rPr lang="en-US" dirty="0">
                <a:solidFill>
                  <a:srgbClr val="000000"/>
                </a:solidFill>
                <a:latin typeface="Montserrat"/>
              </a:rPr>
              <a:t> , </a:t>
            </a:r>
            <a:r>
              <a:rPr lang="en-US" dirty="0" err="1">
                <a:solidFill>
                  <a:srgbClr val="000000"/>
                </a:solidFill>
                <a:latin typeface="Montserrat"/>
              </a:rPr>
              <a:t>en</a:t>
            </a:r>
            <a:r>
              <a:rPr lang="en-US" dirty="0">
                <a:solidFill>
                  <a:srgbClr val="000000"/>
                </a:solidFill>
                <a:latin typeface="Montserrat"/>
              </a:rPr>
              <a:t> </a:t>
            </a:r>
            <a:r>
              <a:rPr lang="en-US" dirty="0" err="1">
                <a:solidFill>
                  <a:srgbClr val="000000"/>
                </a:solidFill>
                <a:latin typeface="Montserrat"/>
              </a:rPr>
              <a:t>algún</a:t>
            </a:r>
            <a:r>
              <a:rPr lang="en-US" dirty="0">
                <a:solidFill>
                  <a:srgbClr val="000000"/>
                </a:solidFill>
                <a:latin typeface="Montserrat"/>
              </a:rPr>
              <a:t> </a:t>
            </a:r>
            <a:r>
              <a:rPr lang="en-US" dirty="0" err="1">
                <a:solidFill>
                  <a:srgbClr val="000000"/>
                </a:solidFill>
                <a:latin typeface="Montserrat"/>
              </a:rPr>
              <a:t>caso</a:t>
            </a:r>
            <a:r>
              <a:rPr lang="en-US" dirty="0">
                <a:solidFill>
                  <a:srgbClr val="000000"/>
                </a:solidFill>
                <a:latin typeface="Montserrat"/>
              </a:rPr>
              <a:t>, </a:t>
            </a:r>
            <a:r>
              <a:rPr lang="en-US" dirty="0" err="1">
                <a:solidFill>
                  <a:srgbClr val="000000"/>
                </a:solidFill>
                <a:latin typeface="Montserrat"/>
              </a:rPr>
              <a:t>filiaciónes</a:t>
            </a:r>
            <a:r>
              <a:rPr lang="en-US" dirty="0">
                <a:solidFill>
                  <a:srgbClr val="000000"/>
                </a:solidFill>
                <a:latin typeface="Montserrat"/>
              </a:rPr>
              <a:t> </a:t>
            </a:r>
            <a:r>
              <a:rPr lang="en-US" dirty="0" err="1">
                <a:solidFill>
                  <a:srgbClr val="000000"/>
                </a:solidFill>
                <a:latin typeface="Montserrat"/>
              </a:rPr>
              <a:t>completas</a:t>
            </a:r>
            <a:r>
              <a:rPr lang="en-US" dirty="0">
                <a:solidFill>
                  <a:srgbClr val="000000"/>
                </a:solidFill>
                <a:latin typeface="Montserrat"/>
              </a:rPr>
              <a:t> y </a:t>
            </a:r>
            <a:r>
              <a:rPr lang="en-US" dirty="0" err="1">
                <a:solidFill>
                  <a:srgbClr val="000000"/>
                </a:solidFill>
                <a:latin typeface="Montserrat"/>
              </a:rPr>
              <a:t>direcciones</a:t>
            </a:r>
            <a:r>
              <a:rPr lang="en-US" dirty="0">
                <a:solidFill>
                  <a:srgbClr val="000000"/>
                </a:solidFill>
                <a:latin typeface="Montserrat"/>
              </a:rPr>
              <a:t> </a:t>
            </a:r>
            <a:r>
              <a:rPr lang="en-US" dirty="0" err="1">
                <a:solidFill>
                  <a:srgbClr val="000000"/>
                </a:solidFill>
                <a:latin typeface="Montserrat"/>
              </a:rPr>
              <a:t>físicas</a:t>
            </a:r>
            <a:r>
              <a:rPr lang="en-US" dirty="0">
                <a:solidFill>
                  <a:srgbClr val="000000"/>
                </a:solidFill>
                <a:latin typeface="Montserrat"/>
              </a:rPr>
              <a:t>, </a:t>
            </a:r>
            <a:r>
              <a:rPr lang="en-US" dirty="0" err="1">
                <a:solidFill>
                  <a:srgbClr val="000000"/>
                </a:solidFill>
                <a:latin typeface="Montserrat"/>
              </a:rPr>
              <a:t>así</a:t>
            </a:r>
            <a:r>
              <a:rPr lang="en-US" dirty="0">
                <a:solidFill>
                  <a:srgbClr val="000000"/>
                </a:solidFill>
                <a:latin typeface="Montserrat"/>
              </a:rPr>
              <a:t> </a:t>
            </a:r>
            <a:r>
              <a:rPr lang="en-US" dirty="0" err="1">
                <a:solidFill>
                  <a:srgbClr val="000000"/>
                </a:solidFill>
                <a:latin typeface="Montserrat"/>
              </a:rPr>
              <a:t>como</a:t>
            </a:r>
            <a:r>
              <a:rPr lang="en-US" dirty="0">
                <a:solidFill>
                  <a:srgbClr val="000000"/>
                </a:solidFill>
                <a:latin typeface="Montserrat"/>
              </a:rPr>
              <a:t> </a:t>
            </a:r>
            <a:r>
              <a:rPr lang="en-US" dirty="0" err="1">
                <a:solidFill>
                  <a:srgbClr val="000000"/>
                </a:solidFill>
                <a:latin typeface="Montserrat"/>
              </a:rPr>
              <a:t>cuentas</a:t>
            </a:r>
            <a:r>
              <a:rPr lang="en-US" dirty="0">
                <a:solidFill>
                  <a:srgbClr val="000000"/>
                </a:solidFill>
                <a:latin typeface="Montserrat"/>
              </a:rPr>
              <a:t> de </a:t>
            </a:r>
            <a:r>
              <a:rPr lang="en-US" dirty="0" err="1">
                <a:solidFill>
                  <a:srgbClr val="000000"/>
                </a:solidFill>
                <a:latin typeface="Montserrat"/>
              </a:rPr>
              <a:t>correo</a:t>
            </a:r>
            <a:r>
              <a:rPr lang="en-US" dirty="0">
                <a:solidFill>
                  <a:srgbClr val="000000"/>
                </a:solidFill>
                <a:latin typeface="Montserrat"/>
              </a:rPr>
              <a:t> </a:t>
            </a:r>
            <a:r>
              <a:rPr lang="en-US" dirty="0" err="1">
                <a:solidFill>
                  <a:srgbClr val="000000"/>
                </a:solidFill>
                <a:latin typeface="Montserrat"/>
              </a:rPr>
              <a:t>comprometidas</a:t>
            </a:r>
            <a:r>
              <a:rPr lang="en-US" dirty="0">
                <a:solidFill>
                  <a:srgbClr val="000000"/>
                </a:solidFill>
                <a:latin typeface="Montserrat"/>
              </a:rPr>
              <a:t> de la </a:t>
            </a:r>
            <a:r>
              <a:rPr lang="en-US" dirty="0" err="1">
                <a:solidFill>
                  <a:srgbClr val="000000"/>
                </a:solidFill>
                <a:latin typeface="Montserrat"/>
              </a:rPr>
              <a:t>organización</a:t>
            </a:r>
            <a:r>
              <a:rPr lang="en-US" dirty="0">
                <a:solidFill>
                  <a:srgbClr val="000000"/>
                </a:solidFill>
                <a:latin typeface="Montserrat"/>
              </a:rPr>
              <a:t>, que </a:t>
            </a:r>
            <a:r>
              <a:rPr lang="en-US" dirty="0" err="1">
                <a:solidFill>
                  <a:srgbClr val="000000"/>
                </a:solidFill>
                <a:latin typeface="Montserrat"/>
              </a:rPr>
              <a:t>ponen</a:t>
            </a:r>
            <a:r>
              <a:rPr lang="en-US" dirty="0">
                <a:solidFill>
                  <a:srgbClr val="000000"/>
                </a:solidFill>
                <a:latin typeface="Montserrat"/>
              </a:rPr>
              <a:t> </a:t>
            </a:r>
            <a:r>
              <a:rPr lang="en-US" dirty="0" err="1">
                <a:solidFill>
                  <a:srgbClr val="000000"/>
                </a:solidFill>
                <a:latin typeface="Montserrat"/>
              </a:rPr>
              <a:t>en</a:t>
            </a:r>
            <a:r>
              <a:rPr lang="en-US" dirty="0">
                <a:solidFill>
                  <a:srgbClr val="000000"/>
                </a:solidFill>
                <a:latin typeface="Montserrat"/>
              </a:rPr>
              <a:t> </a:t>
            </a:r>
            <a:r>
              <a:rPr lang="en-US" dirty="0" err="1">
                <a:solidFill>
                  <a:srgbClr val="000000"/>
                </a:solidFill>
                <a:latin typeface="Montserrat"/>
              </a:rPr>
              <a:t>riesgo</a:t>
            </a:r>
            <a:r>
              <a:rPr lang="en-US" dirty="0">
                <a:solidFill>
                  <a:srgbClr val="000000"/>
                </a:solidFill>
                <a:latin typeface="Montserrat"/>
              </a:rPr>
              <a:t> </a:t>
            </a:r>
            <a:r>
              <a:rPr lang="en-US" dirty="0" err="1">
                <a:solidFill>
                  <a:srgbClr val="000000"/>
                </a:solidFill>
                <a:latin typeface="Montserrat"/>
              </a:rPr>
              <a:t>cibernetico</a:t>
            </a:r>
            <a:r>
              <a:rPr lang="en-US" dirty="0">
                <a:solidFill>
                  <a:srgbClr val="000000"/>
                </a:solidFill>
                <a:latin typeface="Montserrat"/>
              </a:rPr>
              <a:t> a la </a:t>
            </a:r>
            <a:r>
              <a:rPr lang="en-US" dirty="0" err="1">
                <a:solidFill>
                  <a:srgbClr val="000000"/>
                </a:solidFill>
                <a:latin typeface="Montserrat"/>
              </a:rPr>
              <a:t>empresa</a:t>
            </a:r>
            <a:r>
              <a:rPr lang="en-US" dirty="0">
                <a:solidFill>
                  <a:srgbClr val="000000"/>
                </a:solidFill>
                <a:latin typeface="Montserrat"/>
              </a:rPr>
              <a:t>, </a:t>
            </a:r>
            <a:r>
              <a:rPr lang="en-US" dirty="0" err="1">
                <a:solidFill>
                  <a:srgbClr val="000000"/>
                </a:solidFill>
                <a:latin typeface="Montserrat"/>
              </a:rPr>
              <a:t>pudiendo</a:t>
            </a:r>
            <a:r>
              <a:rPr lang="en-US" dirty="0">
                <a:solidFill>
                  <a:srgbClr val="000000"/>
                </a:solidFill>
                <a:latin typeface="Montserrat"/>
              </a:rPr>
              <a:t> </a:t>
            </a:r>
            <a:r>
              <a:rPr lang="en-US" dirty="0" err="1">
                <a:solidFill>
                  <a:srgbClr val="000000"/>
                </a:solidFill>
                <a:latin typeface="Montserrat"/>
              </a:rPr>
              <a:t>poner</a:t>
            </a:r>
            <a:r>
              <a:rPr lang="en-US" dirty="0">
                <a:solidFill>
                  <a:srgbClr val="000000"/>
                </a:solidFill>
                <a:latin typeface="Montserrat"/>
              </a:rPr>
              <a:t> </a:t>
            </a:r>
            <a:r>
              <a:rPr lang="en-US" dirty="0" err="1">
                <a:solidFill>
                  <a:srgbClr val="000000"/>
                </a:solidFill>
                <a:latin typeface="Montserrat"/>
              </a:rPr>
              <a:t>en</a:t>
            </a:r>
            <a:r>
              <a:rPr lang="en-US" dirty="0">
                <a:solidFill>
                  <a:srgbClr val="000000"/>
                </a:solidFill>
                <a:latin typeface="Montserrat"/>
              </a:rPr>
              <a:t> </a:t>
            </a:r>
            <a:r>
              <a:rPr lang="en-US" dirty="0" err="1">
                <a:solidFill>
                  <a:srgbClr val="000000"/>
                </a:solidFill>
                <a:latin typeface="Montserrat"/>
              </a:rPr>
              <a:t>peligro</a:t>
            </a:r>
            <a:r>
              <a:rPr lang="en-US" dirty="0">
                <a:solidFill>
                  <a:srgbClr val="000000"/>
                </a:solidFill>
                <a:latin typeface="Montserrat"/>
              </a:rPr>
              <a:t>, </a:t>
            </a:r>
            <a:r>
              <a:rPr lang="en-US" dirty="0" err="1">
                <a:solidFill>
                  <a:srgbClr val="000000"/>
                </a:solidFill>
                <a:latin typeface="Montserrat"/>
              </a:rPr>
              <a:t>en</a:t>
            </a:r>
            <a:r>
              <a:rPr lang="en-US" dirty="0">
                <a:solidFill>
                  <a:srgbClr val="000000"/>
                </a:solidFill>
                <a:latin typeface="Montserrat"/>
              </a:rPr>
              <a:t> </a:t>
            </a:r>
            <a:r>
              <a:rPr lang="en-US" dirty="0" err="1">
                <a:solidFill>
                  <a:srgbClr val="000000"/>
                </a:solidFill>
                <a:latin typeface="Montserrat"/>
              </a:rPr>
              <a:t>su</a:t>
            </a:r>
            <a:r>
              <a:rPr lang="en-US" dirty="0">
                <a:solidFill>
                  <a:srgbClr val="000000"/>
                </a:solidFill>
                <a:latin typeface="Montserrat"/>
              </a:rPr>
              <a:t> </a:t>
            </a:r>
            <a:r>
              <a:rPr lang="en-US" dirty="0" err="1">
                <a:solidFill>
                  <a:srgbClr val="000000"/>
                </a:solidFill>
                <a:latin typeface="Montserrat"/>
              </a:rPr>
              <a:t>caso</a:t>
            </a:r>
            <a:r>
              <a:rPr lang="en-US" dirty="0">
                <a:solidFill>
                  <a:srgbClr val="000000"/>
                </a:solidFill>
                <a:latin typeface="Montserrat"/>
              </a:rPr>
              <a:t>, </a:t>
            </a:r>
            <a:r>
              <a:rPr lang="en-US" dirty="0" err="1">
                <a:solidFill>
                  <a:srgbClr val="000000"/>
                </a:solidFill>
                <a:latin typeface="Montserrat"/>
              </a:rPr>
              <a:t>los</a:t>
            </a:r>
            <a:r>
              <a:rPr lang="en-US" dirty="0">
                <a:solidFill>
                  <a:srgbClr val="000000"/>
                </a:solidFill>
                <a:latin typeface="Montserrat"/>
              </a:rPr>
              <a:t> </a:t>
            </a:r>
            <a:r>
              <a:rPr lang="en-US" dirty="0" err="1">
                <a:solidFill>
                  <a:srgbClr val="000000"/>
                </a:solidFill>
                <a:latin typeface="Montserrat"/>
              </a:rPr>
              <a:t>datos</a:t>
            </a:r>
            <a:r>
              <a:rPr lang="en-US" dirty="0">
                <a:solidFill>
                  <a:srgbClr val="000000"/>
                </a:solidFill>
                <a:latin typeface="Montserrat"/>
              </a:rPr>
              <a:t> de </a:t>
            </a:r>
            <a:r>
              <a:rPr lang="en-US" dirty="0" err="1">
                <a:solidFill>
                  <a:srgbClr val="000000"/>
                </a:solidFill>
                <a:latin typeface="Montserrat"/>
              </a:rPr>
              <a:t>todos</a:t>
            </a:r>
            <a:r>
              <a:rPr lang="en-US" dirty="0">
                <a:solidFill>
                  <a:srgbClr val="000000"/>
                </a:solidFill>
                <a:latin typeface="Montserrat"/>
              </a:rPr>
              <a:t> sus </a:t>
            </a:r>
            <a:r>
              <a:rPr lang="en-US" dirty="0" err="1">
                <a:solidFill>
                  <a:srgbClr val="000000"/>
                </a:solidFill>
                <a:latin typeface="Montserrat"/>
              </a:rPr>
              <a:t>clientes</a:t>
            </a:r>
            <a:r>
              <a:rPr lang="en-US" dirty="0">
                <a:solidFill>
                  <a:srgbClr val="000000"/>
                </a:solidFill>
                <a:latin typeface="Montserrat"/>
              </a:rPr>
              <a:t>.</a:t>
            </a:r>
          </a:p>
          <a:p>
            <a:pPr marL="432562" lvl="1" indent="-216281" algn="just">
              <a:lnSpc>
                <a:spcPts val="2804"/>
              </a:lnSpc>
              <a:buFont typeface="Arial"/>
              <a:buChar char="•"/>
            </a:pPr>
            <a:r>
              <a:rPr lang="en-US" dirty="0">
                <a:solidFill>
                  <a:srgbClr val="000000"/>
                </a:solidFill>
                <a:latin typeface="Montserrat"/>
              </a:rPr>
              <a:t>Se ha </a:t>
            </a:r>
            <a:r>
              <a:rPr lang="en-US" dirty="0" err="1">
                <a:solidFill>
                  <a:srgbClr val="000000"/>
                </a:solidFill>
                <a:latin typeface="Montserrat"/>
              </a:rPr>
              <a:t>obtenido</a:t>
            </a:r>
            <a:r>
              <a:rPr lang="en-US" dirty="0">
                <a:solidFill>
                  <a:srgbClr val="000000"/>
                </a:solidFill>
                <a:latin typeface="Montserrat"/>
              </a:rPr>
              <a:t> </a:t>
            </a:r>
            <a:r>
              <a:rPr lang="en-US" dirty="0" err="1">
                <a:solidFill>
                  <a:srgbClr val="000000"/>
                </a:solidFill>
                <a:latin typeface="Montserrat"/>
              </a:rPr>
              <a:t>bastante</a:t>
            </a:r>
            <a:r>
              <a:rPr lang="en-US" dirty="0">
                <a:solidFill>
                  <a:srgbClr val="000000"/>
                </a:solidFill>
                <a:latin typeface="Montserrat"/>
              </a:rPr>
              <a:t> </a:t>
            </a:r>
            <a:r>
              <a:rPr lang="en-US" dirty="0" err="1">
                <a:solidFill>
                  <a:srgbClr val="000000"/>
                </a:solidFill>
                <a:latin typeface="Montserrat"/>
              </a:rPr>
              <a:t>información</a:t>
            </a:r>
            <a:r>
              <a:rPr lang="en-US" dirty="0">
                <a:solidFill>
                  <a:srgbClr val="000000"/>
                </a:solidFill>
                <a:latin typeface="Montserrat"/>
              </a:rPr>
              <a:t> </a:t>
            </a:r>
            <a:r>
              <a:rPr lang="en-US" dirty="0" err="1">
                <a:solidFill>
                  <a:srgbClr val="000000"/>
                </a:solidFill>
                <a:latin typeface="Montserrat"/>
              </a:rPr>
              <a:t>sobre</a:t>
            </a:r>
            <a:r>
              <a:rPr lang="en-US" dirty="0">
                <a:solidFill>
                  <a:srgbClr val="000000"/>
                </a:solidFill>
                <a:latin typeface="Montserrat"/>
              </a:rPr>
              <a:t> </a:t>
            </a:r>
            <a:r>
              <a:rPr lang="en-US" dirty="0" err="1">
                <a:solidFill>
                  <a:srgbClr val="000000"/>
                </a:solidFill>
                <a:latin typeface="Montserrat"/>
              </a:rPr>
              <a:t>el</a:t>
            </a:r>
            <a:r>
              <a:rPr lang="en-US" dirty="0">
                <a:solidFill>
                  <a:srgbClr val="000000"/>
                </a:solidFill>
                <a:latin typeface="Montserrat"/>
              </a:rPr>
              <a:t> </a:t>
            </a:r>
            <a:r>
              <a:rPr lang="en-US" dirty="0" err="1">
                <a:solidFill>
                  <a:srgbClr val="000000"/>
                </a:solidFill>
                <a:latin typeface="Montserrat"/>
              </a:rPr>
              <a:t>dominio</a:t>
            </a:r>
            <a:r>
              <a:rPr lang="en-US" dirty="0">
                <a:solidFill>
                  <a:srgbClr val="000000"/>
                </a:solidFill>
                <a:latin typeface="Montserrat"/>
              </a:rPr>
              <a:t> </a:t>
            </a:r>
            <a:r>
              <a:rPr lang="en-US" dirty="0" err="1">
                <a:solidFill>
                  <a:srgbClr val="000000"/>
                </a:solidFill>
                <a:latin typeface="Montserrat"/>
              </a:rPr>
              <a:t>usado</a:t>
            </a:r>
            <a:r>
              <a:rPr lang="en-US" dirty="0">
                <a:solidFill>
                  <a:srgbClr val="000000"/>
                </a:solidFill>
                <a:latin typeface="Montserrat"/>
              </a:rPr>
              <a:t> </a:t>
            </a:r>
            <a:r>
              <a:rPr lang="en-US" dirty="0" err="1">
                <a:solidFill>
                  <a:srgbClr val="000000"/>
                </a:solidFill>
                <a:latin typeface="Montserrat"/>
              </a:rPr>
              <a:t>por</a:t>
            </a:r>
            <a:r>
              <a:rPr lang="en-US" dirty="0">
                <a:solidFill>
                  <a:srgbClr val="000000"/>
                </a:solidFill>
                <a:latin typeface="Montserrat"/>
              </a:rPr>
              <a:t> la </a:t>
            </a:r>
            <a:r>
              <a:rPr lang="en-US" dirty="0" err="1">
                <a:solidFill>
                  <a:srgbClr val="000000"/>
                </a:solidFill>
                <a:latin typeface="Montserrat"/>
              </a:rPr>
              <a:t>organización</a:t>
            </a:r>
            <a:r>
              <a:rPr lang="en-US" dirty="0">
                <a:solidFill>
                  <a:srgbClr val="000000"/>
                </a:solidFill>
                <a:latin typeface="Montserrat"/>
              </a:rPr>
              <a:t>, </a:t>
            </a:r>
            <a:r>
              <a:rPr lang="en-US" dirty="0" err="1">
                <a:solidFill>
                  <a:srgbClr val="000000"/>
                </a:solidFill>
                <a:latin typeface="Montserrat"/>
              </a:rPr>
              <a:t>incluyendo</a:t>
            </a:r>
            <a:r>
              <a:rPr lang="en-US" dirty="0">
                <a:solidFill>
                  <a:srgbClr val="000000"/>
                </a:solidFill>
                <a:latin typeface="Montserrat"/>
              </a:rPr>
              <a:t> </a:t>
            </a:r>
            <a:r>
              <a:rPr lang="en-US" dirty="0" err="1">
                <a:solidFill>
                  <a:srgbClr val="000000"/>
                </a:solidFill>
                <a:latin typeface="Montserrat"/>
              </a:rPr>
              <a:t>los</a:t>
            </a:r>
            <a:r>
              <a:rPr lang="en-US" dirty="0">
                <a:solidFill>
                  <a:srgbClr val="000000"/>
                </a:solidFill>
                <a:latin typeface="Montserrat"/>
              </a:rPr>
              <a:t> </a:t>
            </a:r>
            <a:r>
              <a:rPr lang="en-US" dirty="0" err="1">
                <a:solidFill>
                  <a:srgbClr val="000000"/>
                </a:solidFill>
                <a:latin typeface="Montserrat"/>
              </a:rPr>
              <a:t>registros</a:t>
            </a:r>
            <a:r>
              <a:rPr lang="en-US" dirty="0">
                <a:solidFill>
                  <a:srgbClr val="000000"/>
                </a:solidFill>
                <a:latin typeface="Montserrat"/>
              </a:rPr>
              <a:t> MX con </a:t>
            </a:r>
            <a:r>
              <a:rPr lang="en-US" dirty="0" err="1">
                <a:solidFill>
                  <a:srgbClr val="000000"/>
                </a:solidFill>
                <a:latin typeface="Montserrat"/>
              </a:rPr>
              <a:t>su</a:t>
            </a:r>
            <a:r>
              <a:rPr lang="en-US" dirty="0">
                <a:solidFill>
                  <a:srgbClr val="000000"/>
                </a:solidFill>
                <a:latin typeface="Montserrat"/>
              </a:rPr>
              <a:t> IP, BSP-AS,  </a:t>
            </a:r>
            <a:r>
              <a:rPr lang="en-US" dirty="0" err="1">
                <a:solidFill>
                  <a:srgbClr val="000000"/>
                </a:solidFill>
                <a:latin typeface="Montserrat"/>
              </a:rPr>
              <a:t>asi</a:t>
            </a:r>
            <a:r>
              <a:rPr lang="en-US" dirty="0">
                <a:solidFill>
                  <a:srgbClr val="000000"/>
                </a:solidFill>
                <a:latin typeface="Montserrat"/>
              </a:rPr>
              <a:t> </a:t>
            </a:r>
            <a:r>
              <a:rPr lang="en-US" dirty="0" err="1">
                <a:solidFill>
                  <a:srgbClr val="000000"/>
                </a:solidFill>
                <a:latin typeface="Montserrat"/>
              </a:rPr>
              <a:t>como</a:t>
            </a:r>
            <a:r>
              <a:rPr lang="en-US" dirty="0">
                <a:solidFill>
                  <a:srgbClr val="000000"/>
                </a:solidFill>
                <a:latin typeface="Montserrat"/>
              </a:rPr>
              <a:t> </a:t>
            </a:r>
            <a:r>
              <a:rPr lang="en-US" dirty="0" err="1">
                <a:solidFill>
                  <a:srgbClr val="000000"/>
                </a:solidFill>
                <a:latin typeface="Montserrat"/>
              </a:rPr>
              <a:t>puertos</a:t>
            </a:r>
            <a:r>
              <a:rPr lang="en-US" dirty="0">
                <a:solidFill>
                  <a:srgbClr val="000000"/>
                </a:solidFill>
                <a:latin typeface="Montserrat"/>
              </a:rPr>
              <a:t> </a:t>
            </a:r>
            <a:r>
              <a:rPr lang="en-US" dirty="0" err="1">
                <a:solidFill>
                  <a:srgbClr val="000000"/>
                </a:solidFill>
                <a:latin typeface="Montserrat"/>
              </a:rPr>
              <a:t>abiertos</a:t>
            </a:r>
            <a:r>
              <a:rPr lang="en-US" dirty="0">
                <a:solidFill>
                  <a:srgbClr val="000000"/>
                </a:solidFill>
                <a:latin typeface="Montserrat"/>
              </a:rPr>
              <a:t> y </a:t>
            </a:r>
            <a:r>
              <a:rPr lang="en-US" dirty="0" err="1">
                <a:solidFill>
                  <a:srgbClr val="000000"/>
                </a:solidFill>
                <a:latin typeface="Montserrat"/>
              </a:rPr>
              <a:t>servicios</a:t>
            </a:r>
            <a:r>
              <a:rPr lang="en-US" dirty="0">
                <a:solidFill>
                  <a:srgbClr val="000000"/>
                </a:solidFill>
                <a:latin typeface="Montserrat"/>
              </a:rPr>
              <a:t> </a:t>
            </a:r>
            <a:r>
              <a:rPr lang="en-US" dirty="0" err="1">
                <a:solidFill>
                  <a:srgbClr val="000000"/>
                </a:solidFill>
                <a:latin typeface="Montserrat"/>
              </a:rPr>
              <a:t>activos</a:t>
            </a:r>
            <a:r>
              <a:rPr lang="en-US" dirty="0">
                <a:solidFill>
                  <a:srgbClr val="000000"/>
                </a:solidFill>
                <a:latin typeface="Montserrat"/>
              </a:rPr>
              <a:t>, </a:t>
            </a:r>
            <a:r>
              <a:rPr lang="en-US" dirty="0" err="1">
                <a:solidFill>
                  <a:srgbClr val="000000"/>
                </a:solidFill>
                <a:latin typeface="Montserrat"/>
              </a:rPr>
              <a:t>los</a:t>
            </a:r>
            <a:r>
              <a:rPr lang="en-US" dirty="0">
                <a:solidFill>
                  <a:srgbClr val="000000"/>
                </a:solidFill>
                <a:latin typeface="Montserrat"/>
              </a:rPr>
              <a:t> </a:t>
            </a:r>
            <a:r>
              <a:rPr lang="en-US" dirty="0" err="1">
                <a:solidFill>
                  <a:srgbClr val="000000"/>
                </a:solidFill>
                <a:latin typeface="Montserrat"/>
              </a:rPr>
              <a:t>cuales</a:t>
            </a:r>
            <a:r>
              <a:rPr lang="en-US" dirty="0">
                <a:solidFill>
                  <a:srgbClr val="000000"/>
                </a:solidFill>
                <a:latin typeface="Montserrat"/>
              </a:rPr>
              <a:t> </a:t>
            </a:r>
            <a:r>
              <a:rPr lang="en-US" dirty="0" err="1">
                <a:solidFill>
                  <a:srgbClr val="000000"/>
                </a:solidFill>
                <a:latin typeface="Montserrat"/>
              </a:rPr>
              <a:t>pueden</a:t>
            </a:r>
            <a:r>
              <a:rPr lang="en-US" dirty="0">
                <a:solidFill>
                  <a:srgbClr val="000000"/>
                </a:solidFill>
                <a:latin typeface="Montserrat"/>
              </a:rPr>
              <a:t> ser </a:t>
            </a:r>
            <a:r>
              <a:rPr lang="en-US" dirty="0" err="1">
                <a:solidFill>
                  <a:srgbClr val="000000"/>
                </a:solidFill>
                <a:latin typeface="Montserrat"/>
              </a:rPr>
              <a:t>usado</a:t>
            </a:r>
            <a:r>
              <a:rPr lang="en-US" dirty="0">
                <a:solidFill>
                  <a:srgbClr val="000000"/>
                </a:solidFill>
                <a:latin typeface="Montserrat"/>
              </a:rPr>
              <a:t> para </a:t>
            </a:r>
            <a:r>
              <a:rPr lang="en-US" dirty="0" err="1">
                <a:solidFill>
                  <a:srgbClr val="000000"/>
                </a:solidFill>
                <a:latin typeface="Montserrat"/>
              </a:rPr>
              <a:t>relizar</a:t>
            </a:r>
            <a:r>
              <a:rPr lang="en-US" dirty="0">
                <a:solidFill>
                  <a:srgbClr val="000000"/>
                </a:solidFill>
                <a:latin typeface="Montserrat"/>
              </a:rPr>
              <a:t> </a:t>
            </a:r>
            <a:r>
              <a:rPr lang="en-US" dirty="0" err="1">
                <a:solidFill>
                  <a:srgbClr val="000000"/>
                </a:solidFill>
                <a:latin typeface="Montserrat"/>
              </a:rPr>
              <a:t>una</a:t>
            </a:r>
            <a:r>
              <a:rPr lang="en-US" dirty="0">
                <a:solidFill>
                  <a:srgbClr val="000000"/>
                </a:solidFill>
                <a:latin typeface="Montserrat"/>
              </a:rPr>
              <a:t> </a:t>
            </a:r>
            <a:r>
              <a:rPr lang="en-US" dirty="0" err="1">
                <a:solidFill>
                  <a:srgbClr val="000000"/>
                </a:solidFill>
                <a:latin typeface="Montserrat"/>
              </a:rPr>
              <a:t>amplia</a:t>
            </a:r>
            <a:r>
              <a:rPr lang="en-US" dirty="0">
                <a:solidFill>
                  <a:srgbClr val="000000"/>
                </a:solidFill>
                <a:latin typeface="Montserrat"/>
              </a:rPr>
              <a:t> </a:t>
            </a:r>
            <a:r>
              <a:rPr lang="en-US" dirty="0" err="1">
                <a:solidFill>
                  <a:srgbClr val="000000"/>
                </a:solidFill>
                <a:latin typeface="Montserrat"/>
              </a:rPr>
              <a:t>variedad</a:t>
            </a:r>
            <a:r>
              <a:rPr lang="en-US" dirty="0">
                <a:solidFill>
                  <a:srgbClr val="000000"/>
                </a:solidFill>
                <a:latin typeface="Montserrat"/>
              </a:rPr>
              <a:t> de </a:t>
            </a:r>
            <a:r>
              <a:rPr lang="en-US" dirty="0" err="1">
                <a:solidFill>
                  <a:srgbClr val="000000"/>
                </a:solidFill>
                <a:latin typeface="Montserrat"/>
              </a:rPr>
              <a:t>ciberataques</a:t>
            </a:r>
            <a:r>
              <a:rPr lang="en-US" dirty="0">
                <a:solidFill>
                  <a:srgbClr val="000000"/>
                </a:solidFill>
                <a:latin typeface="Montserrat"/>
              </a:rPr>
              <a:t> ( MITM, DDoS, </a:t>
            </a:r>
            <a:r>
              <a:rPr lang="en-US" dirty="0" err="1">
                <a:solidFill>
                  <a:srgbClr val="000000"/>
                </a:solidFill>
                <a:latin typeface="Montserrat"/>
              </a:rPr>
              <a:t>Intrusiones</a:t>
            </a:r>
            <a:r>
              <a:rPr lang="en-US" dirty="0">
                <a:solidFill>
                  <a:srgbClr val="000000"/>
                </a:solidFill>
                <a:latin typeface="Montserrat"/>
              </a:rPr>
              <a:t> no </a:t>
            </a:r>
            <a:r>
              <a:rPr lang="en-US" dirty="0" err="1">
                <a:solidFill>
                  <a:srgbClr val="000000"/>
                </a:solidFill>
                <a:latin typeface="Montserrat"/>
              </a:rPr>
              <a:t>autorizadas</a:t>
            </a:r>
            <a:r>
              <a:rPr lang="en-US" dirty="0">
                <a:solidFill>
                  <a:srgbClr val="000000"/>
                </a:solidFill>
                <a:latin typeface="Montserrat"/>
              </a:rPr>
              <a:t>, ARP spoofing, entre otros)</a:t>
            </a:r>
          </a:p>
          <a:p>
            <a:pPr marL="432562" lvl="1" indent="-216281" algn="just">
              <a:lnSpc>
                <a:spcPts val="2804"/>
              </a:lnSpc>
              <a:buFont typeface="Arial"/>
              <a:buChar char="•"/>
            </a:pPr>
            <a:r>
              <a:rPr lang="en-US" dirty="0" err="1">
                <a:solidFill>
                  <a:srgbClr val="000000"/>
                </a:solidFill>
                <a:latin typeface="Montserrat"/>
              </a:rPr>
              <a:t>Revisar</a:t>
            </a:r>
            <a:r>
              <a:rPr lang="en-US" dirty="0">
                <a:solidFill>
                  <a:srgbClr val="000000"/>
                </a:solidFill>
                <a:latin typeface="Montserrat"/>
              </a:rPr>
              <a:t> y </a:t>
            </a:r>
            <a:r>
              <a:rPr lang="en-US" dirty="0" err="1">
                <a:solidFill>
                  <a:srgbClr val="000000"/>
                </a:solidFill>
                <a:latin typeface="Montserrat"/>
              </a:rPr>
              <a:t>actualizar</a:t>
            </a:r>
            <a:r>
              <a:rPr lang="en-US" dirty="0">
                <a:solidFill>
                  <a:srgbClr val="000000"/>
                </a:solidFill>
                <a:latin typeface="Montserrat"/>
              </a:rPr>
              <a:t> las </a:t>
            </a:r>
            <a:r>
              <a:rPr lang="en-US" dirty="0" err="1">
                <a:solidFill>
                  <a:srgbClr val="000000"/>
                </a:solidFill>
                <a:latin typeface="Montserrat"/>
              </a:rPr>
              <a:t>políticas</a:t>
            </a:r>
            <a:r>
              <a:rPr lang="en-US" dirty="0">
                <a:solidFill>
                  <a:srgbClr val="000000"/>
                </a:solidFill>
                <a:latin typeface="Montserrat"/>
              </a:rPr>
              <a:t> de </a:t>
            </a:r>
            <a:r>
              <a:rPr lang="en-US" dirty="0" err="1">
                <a:solidFill>
                  <a:srgbClr val="000000"/>
                </a:solidFill>
                <a:latin typeface="Montserrat"/>
              </a:rPr>
              <a:t>seguridad</a:t>
            </a:r>
            <a:r>
              <a:rPr lang="en-US" dirty="0">
                <a:solidFill>
                  <a:srgbClr val="000000"/>
                </a:solidFill>
                <a:latin typeface="Montserrat"/>
              </a:rPr>
              <a:t>, </a:t>
            </a:r>
            <a:r>
              <a:rPr lang="en-US" dirty="0" err="1">
                <a:solidFill>
                  <a:srgbClr val="000000"/>
                </a:solidFill>
                <a:latin typeface="Montserrat"/>
              </a:rPr>
              <a:t>realizando</a:t>
            </a:r>
            <a:r>
              <a:rPr lang="en-US" dirty="0">
                <a:solidFill>
                  <a:srgbClr val="000000"/>
                </a:solidFill>
                <a:latin typeface="Montserrat"/>
              </a:rPr>
              <a:t> </a:t>
            </a:r>
            <a:r>
              <a:rPr lang="en-US" dirty="0" err="1">
                <a:solidFill>
                  <a:srgbClr val="000000"/>
                </a:solidFill>
                <a:latin typeface="Montserrat"/>
              </a:rPr>
              <a:t>auditorías</a:t>
            </a:r>
            <a:r>
              <a:rPr lang="en-US" dirty="0">
                <a:solidFill>
                  <a:srgbClr val="000000"/>
                </a:solidFill>
                <a:latin typeface="Montserrat"/>
              </a:rPr>
              <a:t> </a:t>
            </a:r>
            <a:r>
              <a:rPr lang="en-US" dirty="0" err="1">
                <a:solidFill>
                  <a:srgbClr val="000000"/>
                </a:solidFill>
                <a:latin typeface="Montserrat"/>
              </a:rPr>
              <a:t>periódicas</a:t>
            </a:r>
            <a:r>
              <a:rPr lang="en-US" dirty="0">
                <a:solidFill>
                  <a:srgbClr val="000000"/>
                </a:solidFill>
                <a:latin typeface="Montserrat"/>
              </a:rPr>
              <a:t>, </a:t>
            </a:r>
            <a:r>
              <a:rPr lang="en-US" dirty="0" err="1">
                <a:solidFill>
                  <a:srgbClr val="000000"/>
                </a:solidFill>
                <a:latin typeface="Montserrat"/>
              </a:rPr>
              <a:t>fomentando</a:t>
            </a:r>
            <a:r>
              <a:rPr lang="en-US" dirty="0">
                <a:solidFill>
                  <a:srgbClr val="000000"/>
                </a:solidFill>
                <a:latin typeface="Montserrat"/>
              </a:rPr>
              <a:t> la </a:t>
            </a:r>
            <a:r>
              <a:rPr lang="en-US" dirty="0" err="1">
                <a:solidFill>
                  <a:srgbClr val="000000"/>
                </a:solidFill>
                <a:latin typeface="Montserrat"/>
              </a:rPr>
              <a:t>actualización</a:t>
            </a:r>
            <a:r>
              <a:rPr lang="en-US" dirty="0">
                <a:solidFill>
                  <a:srgbClr val="000000"/>
                </a:solidFill>
                <a:latin typeface="Montserrat"/>
              </a:rPr>
              <a:t> y </a:t>
            </a:r>
            <a:r>
              <a:rPr lang="en-US" dirty="0" err="1">
                <a:solidFill>
                  <a:srgbClr val="000000"/>
                </a:solidFill>
                <a:latin typeface="Montserrat"/>
              </a:rPr>
              <a:t>mejora</a:t>
            </a:r>
            <a:r>
              <a:rPr lang="en-US" dirty="0">
                <a:solidFill>
                  <a:srgbClr val="000000"/>
                </a:solidFill>
                <a:latin typeface="Montserrat"/>
              </a:rPr>
              <a:t> continua del personal de </a:t>
            </a:r>
            <a:r>
              <a:rPr lang="en-US" dirty="0" err="1">
                <a:solidFill>
                  <a:srgbClr val="000000"/>
                </a:solidFill>
                <a:latin typeface="Montserrat"/>
              </a:rPr>
              <a:t>seguridad</a:t>
            </a:r>
            <a:r>
              <a:rPr lang="en-US" dirty="0">
                <a:solidFill>
                  <a:srgbClr val="000000"/>
                </a:solidFill>
                <a:latin typeface="Montserrat"/>
              </a:rPr>
              <a:t>, </a:t>
            </a:r>
            <a:r>
              <a:rPr lang="en-US" dirty="0" err="1">
                <a:solidFill>
                  <a:srgbClr val="000000"/>
                </a:solidFill>
                <a:latin typeface="Montserrat"/>
              </a:rPr>
              <a:t>así</a:t>
            </a:r>
            <a:r>
              <a:rPr lang="en-US" dirty="0">
                <a:solidFill>
                  <a:srgbClr val="000000"/>
                </a:solidFill>
                <a:latin typeface="Montserrat"/>
              </a:rPr>
              <a:t> </a:t>
            </a:r>
            <a:r>
              <a:rPr lang="en-US" dirty="0" err="1">
                <a:solidFill>
                  <a:srgbClr val="000000"/>
                </a:solidFill>
                <a:latin typeface="Montserrat"/>
              </a:rPr>
              <a:t>como</a:t>
            </a:r>
            <a:r>
              <a:rPr lang="en-US" dirty="0">
                <a:solidFill>
                  <a:srgbClr val="000000"/>
                </a:solidFill>
                <a:latin typeface="Montserrat"/>
              </a:rPr>
              <a:t> </a:t>
            </a:r>
            <a:r>
              <a:rPr lang="en-US" dirty="0" err="1">
                <a:solidFill>
                  <a:srgbClr val="000000"/>
                </a:solidFill>
                <a:latin typeface="Montserrat"/>
              </a:rPr>
              <a:t>mantener</a:t>
            </a:r>
            <a:r>
              <a:rPr lang="en-US" dirty="0">
                <a:solidFill>
                  <a:srgbClr val="000000"/>
                </a:solidFill>
                <a:latin typeface="Montserrat"/>
              </a:rPr>
              <a:t> </a:t>
            </a:r>
            <a:r>
              <a:rPr lang="en-US" dirty="0" err="1">
                <a:solidFill>
                  <a:srgbClr val="000000"/>
                </a:solidFill>
                <a:latin typeface="Montserrat"/>
              </a:rPr>
              <a:t>estrictas</a:t>
            </a:r>
            <a:r>
              <a:rPr lang="en-US" dirty="0">
                <a:solidFill>
                  <a:srgbClr val="000000"/>
                </a:solidFill>
                <a:latin typeface="Montserrat"/>
              </a:rPr>
              <a:t> </a:t>
            </a:r>
            <a:r>
              <a:rPr lang="en-US" dirty="0" err="1">
                <a:solidFill>
                  <a:srgbClr val="000000"/>
                </a:solidFill>
                <a:latin typeface="Montserrat"/>
              </a:rPr>
              <a:t>medidas</a:t>
            </a:r>
            <a:r>
              <a:rPr lang="en-US" dirty="0">
                <a:solidFill>
                  <a:srgbClr val="000000"/>
                </a:solidFill>
                <a:latin typeface="Montserrat"/>
              </a:rPr>
              <a:t> para </a:t>
            </a:r>
            <a:r>
              <a:rPr lang="en-US" dirty="0" err="1">
                <a:solidFill>
                  <a:srgbClr val="000000"/>
                </a:solidFill>
                <a:latin typeface="Montserrat"/>
              </a:rPr>
              <a:t>el</a:t>
            </a:r>
            <a:r>
              <a:rPr lang="en-US" dirty="0">
                <a:solidFill>
                  <a:srgbClr val="000000"/>
                </a:solidFill>
                <a:latin typeface="Montserrat"/>
              </a:rPr>
              <a:t> </a:t>
            </a:r>
            <a:r>
              <a:rPr lang="en-US" dirty="0" err="1">
                <a:solidFill>
                  <a:srgbClr val="000000"/>
                </a:solidFill>
                <a:latin typeface="Montserrat"/>
              </a:rPr>
              <a:t>cumplimiento</a:t>
            </a:r>
            <a:r>
              <a:rPr lang="en-US" dirty="0">
                <a:solidFill>
                  <a:srgbClr val="000000"/>
                </a:solidFill>
                <a:latin typeface="Montserrat"/>
              </a:rPr>
              <a:t> </a:t>
            </a:r>
            <a:r>
              <a:rPr lang="en-US" dirty="0" err="1">
                <a:solidFill>
                  <a:srgbClr val="000000"/>
                </a:solidFill>
                <a:latin typeface="Montserrat"/>
              </a:rPr>
              <a:t>normativa</a:t>
            </a:r>
            <a:r>
              <a:rPr lang="en-US" dirty="0">
                <a:solidFill>
                  <a:srgbClr val="000000"/>
                </a:solidFill>
                <a:latin typeface="Montserrat"/>
              </a:rPr>
              <a:t> de la </a:t>
            </a:r>
            <a:r>
              <a:rPr lang="en-US" dirty="0" err="1">
                <a:solidFill>
                  <a:srgbClr val="000000"/>
                </a:solidFill>
                <a:latin typeface="Montserrat"/>
              </a:rPr>
              <a:t>empresa</a:t>
            </a:r>
            <a:r>
              <a:rPr lang="en-US" dirty="0">
                <a:solidFill>
                  <a:srgbClr val="000000"/>
                </a:solidFill>
                <a:latin typeface="Montserrat"/>
              </a:rPr>
              <a:t>.</a:t>
            </a:r>
          </a:p>
          <a:p>
            <a:pPr marL="432562" lvl="1" indent="-216281" algn="just">
              <a:lnSpc>
                <a:spcPts val="2804"/>
              </a:lnSpc>
              <a:buFont typeface="Arial"/>
              <a:buChar char="•"/>
            </a:pPr>
            <a:r>
              <a:rPr lang="en-US" dirty="0" err="1">
                <a:solidFill>
                  <a:srgbClr val="000000"/>
                </a:solidFill>
                <a:latin typeface="Montserrat"/>
              </a:rPr>
              <a:t>Realizar</a:t>
            </a:r>
            <a:r>
              <a:rPr lang="en-US" dirty="0">
                <a:solidFill>
                  <a:srgbClr val="000000"/>
                </a:solidFill>
                <a:latin typeface="Montserrat"/>
              </a:rPr>
              <a:t> </a:t>
            </a:r>
            <a:r>
              <a:rPr lang="en-US" dirty="0" err="1">
                <a:solidFill>
                  <a:srgbClr val="000000"/>
                </a:solidFill>
                <a:latin typeface="Montserrat"/>
              </a:rPr>
              <a:t>cursos</a:t>
            </a:r>
            <a:r>
              <a:rPr lang="en-US" dirty="0">
                <a:solidFill>
                  <a:srgbClr val="000000"/>
                </a:solidFill>
                <a:latin typeface="Montserrat"/>
              </a:rPr>
              <a:t> de </a:t>
            </a:r>
            <a:r>
              <a:rPr lang="en-US" dirty="0" err="1">
                <a:solidFill>
                  <a:srgbClr val="000000"/>
                </a:solidFill>
                <a:latin typeface="Montserrat"/>
              </a:rPr>
              <a:t>formación</a:t>
            </a:r>
            <a:r>
              <a:rPr lang="en-US" dirty="0">
                <a:solidFill>
                  <a:srgbClr val="000000"/>
                </a:solidFill>
                <a:latin typeface="Montserrat"/>
              </a:rPr>
              <a:t> o </a:t>
            </a:r>
            <a:r>
              <a:rPr lang="en-US" dirty="0" err="1">
                <a:solidFill>
                  <a:srgbClr val="000000"/>
                </a:solidFill>
                <a:latin typeface="Montserrat"/>
              </a:rPr>
              <a:t>charlas</a:t>
            </a:r>
            <a:r>
              <a:rPr lang="en-US" dirty="0">
                <a:solidFill>
                  <a:srgbClr val="000000"/>
                </a:solidFill>
                <a:latin typeface="Montserrat"/>
              </a:rPr>
              <a:t> </a:t>
            </a:r>
            <a:r>
              <a:rPr lang="en-US" dirty="0" err="1">
                <a:solidFill>
                  <a:srgbClr val="000000"/>
                </a:solidFill>
                <a:latin typeface="Montserrat"/>
              </a:rPr>
              <a:t>didácticas</a:t>
            </a:r>
            <a:r>
              <a:rPr lang="en-US" dirty="0">
                <a:solidFill>
                  <a:srgbClr val="000000"/>
                </a:solidFill>
                <a:latin typeface="Montserrat"/>
              </a:rPr>
              <a:t> a </a:t>
            </a:r>
            <a:r>
              <a:rPr lang="en-US" dirty="0" err="1">
                <a:solidFill>
                  <a:srgbClr val="000000"/>
                </a:solidFill>
                <a:latin typeface="Montserrat"/>
              </a:rPr>
              <a:t>los</a:t>
            </a:r>
            <a:r>
              <a:rPr lang="en-US" dirty="0">
                <a:solidFill>
                  <a:srgbClr val="000000"/>
                </a:solidFill>
                <a:latin typeface="Montserrat"/>
              </a:rPr>
              <a:t> </a:t>
            </a:r>
            <a:r>
              <a:rPr lang="en-US" dirty="0" err="1">
                <a:solidFill>
                  <a:srgbClr val="000000"/>
                </a:solidFill>
                <a:latin typeface="Montserrat"/>
              </a:rPr>
              <a:t>empleados</a:t>
            </a:r>
            <a:r>
              <a:rPr lang="en-US" dirty="0">
                <a:solidFill>
                  <a:srgbClr val="000000"/>
                </a:solidFill>
                <a:latin typeface="Montserrat"/>
              </a:rPr>
              <a:t> </a:t>
            </a:r>
            <a:r>
              <a:rPr lang="en-US" dirty="0" err="1">
                <a:solidFill>
                  <a:srgbClr val="000000"/>
                </a:solidFill>
                <a:latin typeface="Montserrat"/>
              </a:rPr>
              <a:t>sobre</a:t>
            </a:r>
            <a:r>
              <a:rPr lang="en-US" dirty="0">
                <a:solidFill>
                  <a:srgbClr val="000000"/>
                </a:solidFill>
                <a:latin typeface="Montserrat"/>
              </a:rPr>
              <a:t> las </a:t>
            </a:r>
            <a:r>
              <a:rPr lang="en-US" dirty="0" err="1">
                <a:solidFill>
                  <a:srgbClr val="000000"/>
                </a:solidFill>
                <a:latin typeface="Montserrat"/>
              </a:rPr>
              <a:t>consecuencias</a:t>
            </a:r>
            <a:r>
              <a:rPr lang="en-US" dirty="0">
                <a:solidFill>
                  <a:srgbClr val="000000"/>
                </a:solidFill>
                <a:latin typeface="Montserrat"/>
              </a:rPr>
              <a:t> que </a:t>
            </a:r>
            <a:r>
              <a:rPr lang="en-US" dirty="0" err="1">
                <a:solidFill>
                  <a:srgbClr val="000000"/>
                </a:solidFill>
                <a:latin typeface="Montserrat"/>
              </a:rPr>
              <a:t>puede</a:t>
            </a:r>
            <a:r>
              <a:rPr lang="en-US" dirty="0">
                <a:solidFill>
                  <a:srgbClr val="000000"/>
                </a:solidFill>
                <a:latin typeface="Montserrat"/>
              </a:rPr>
              <a:t> </a:t>
            </a:r>
            <a:r>
              <a:rPr lang="en-US" dirty="0" err="1">
                <a:solidFill>
                  <a:srgbClr val="000000"/>
                </a:solidFill>
                <a:latin typeface="Montserrat"/>
              </a:rPr>
              <a:t>haber</a:t>
            </a:r>
            <a:r>
              <a:rPr lang="en-US" dirty="0">
                <a:solidFill>
                  <a:srgbClr val="000000"/>
                </a:solidFill>
                <a:latin typeface="Montserrat"/>
              </a:rPr>
              <a:t> para la </a:t>
            </a:r>
            <a:r>
              <a:rPr lang="en-US" dirty="0" err="1">
                <a:solidFill>
                  <a:srgbClr val="000000"/>
                </a:solidFill>
                <a:latin typeface="Montserrat"/>
              </a:rPr>
              <a:t>organización</a:t>
            </a:r>
            <a:r>
              <a:rPr lang="en-US" dirty="0">
                <a:solidFill>
                  <a:srgbClr val="000000"/>
                </a:solidFill>
                <a:latin typeface="Montserrat"/>
              </a:rPr>
              <a:t>, no </a:t>
            </a:r>
            <a:r>
              <a:rPr lang="en-US" dirty="0" err="1">
                <a:solidFill>
                  <a:srgbClr val="000000"/>
                </a:solidFill>
                <a:latin typeface="Montserrat"/>
              </a:rPr>
              <a:t>mantener</a:t>
            </a:r>
            <a:r>
              <a:rPr lang="en-US" dirty="0">
                <a:solidFill>
                  <a:srgbClr val="000000"/>
                </a:solidFill>
                <a:latin typeface="Montserrat"/>
              </a:rPr>
              <a:t> y </a:t>
            </a:r>
            <a:r>
              <a:rPr lang="en-US" dirty="0" err="1">
                <a:solidFill>
                  <a:srgbClr val="000000"/>
                </a:solidFill>
                <a:latin typeface="Montserrat"/>
              </a:rPr>
              <a:t>cumplir</a:t>
            </a:r>
            <a:r>
              <a:rPr lang="en-US" dirty="0">
                <a:solidFill>
                  <a:srgbClr val="000000"/>
                </a:solidFill>
                <a:latin typeface="Montserrat"/>
              </a:rPr>
              <a:t> con las </a:t>
            </a:r>
            <a:r>
              <a:rPr lang="en-US" dirty="0" err="1">
                <a:solidFill>
                  <a:srgbClr val="000000"/>
                </a:solidFill>
                <a:latin typeface="Montserrat"/>
              </a:rPr>
              <a:t>medidas</a:t>
            </a:r>
            <a:r>
              <a:rPr lang="en-US" dirty="0">
                <a:solidFill>
                  <a:srgbClr val="000000"/>
                </a:solidFill>
                <a:latin typeface="Montserrat"/>
              </a:rPr>
              <a:t> de </a:t>
            </a:r>
            <a:r>
              <a:rPr lang="en-US" dirty="0" err="1">
                <a:solidFill>
                  <a:srgbClr val="000000"/>
                </a:solidFill>
                <a:latin typeface="Montserrat"/>
              </a:rPr>
              <a:t>seguridad</a:t>
            </a:r>
            <a:r>
              <a:rPr lang="en-US" dirty="0">
                <a:solidFill>
                  <a:srgbClr val="000000"/>
                </a:solidFill>
                <a:latin typeface="Montserrat"/>
              </a:rPr>
              <a:t> </a:t>
            </a:r>
            <a:r>
              <a:rPr lang="en-US" dirty="0" err="1">
                <a:solidFill>
                  <a:srgbClr val="000000"/>
                </a:solidFill>
                <a:latin typeface="Montserrat"/>
              </a:rPr>
              <a:t>impuestas</a:t>
            </a:r>
            <a:r>
              <a:rPr lang="en-US" dirty="0">
                <a:solidFill>
                  <a:srgbClr val="000000"/>
                </a:solidFill>
                <a:latin typeface="Montserrat"/>
              </a:rPr>
              <a:t>, para </a:t>
            </a:r>
            <a:r>
              <a:rPr lang="en-US" dirty="0" err="1">
                <a:solidFill>
                  <a:srgbClr val="000000"/>
                </a:solidFill>
                <a:latin typeface="Montserrat"/>
              </a:rPr>
              <a:t>concienciar</a:t>
            </a:r>
            <a:r>
              <a:rPr lang="en-US" dirty="0">
                <a:solidFill>
                  <a:srgbClr val="000000"/>
                </a:solidFill>
                <a:latin typeface="Montserrat"/>
              </a:rPr>
              <a:t> que la </a:t>
            </a:r>
            <a:r>
              <a:rPr lang="en-US" dirty="0" err="1">
                <a:solidFill>
                  <a:srgbClr val="000000"/>
                </a:solidFill>
                <a:latin typeface="Montserrat"/>
              </a:rPr>
              <a:t>seguridad</a:t>
            </a:r>
            <a:r>
              <a:rPr lang="en-US" dirty="0">
                <a:solidFill>
                  <a:srgbClr val="000000"/>
                </a:solidFill>
                <a:latin typeface="Montserrat"/>
              </a:rPr>
              <a:t> forma </a:t>
            </a:r>
            <a:r>
              <a:rPr lang="en-US" dirty="0" err="1">
                <a:solidFill>
                  <a:srgbClr val="000000"/>
                </a:solidFill>
                <a:latin typeface="Montserrat"/>
              </a:rPr>
              <a:t>parte</a:t>
            </a:r>
            <a:r>
              <a:rPr lang="en-US" dirty="0">
                <a:solidFill>
                  <a:srgbClr val="000000"/>
                </a:solidFill>
                <a:latin typeface="Montserrat"/>
              </a:rPr>
              <a:t> de </a:t>
            </a:r>
            <a:r>
              <a:rPr lang="en-US" dirty="0" err="1">
                <a:solidFill>
                  <a:srgbClr val="000000"/>
                </a:solidFill>
                <a:latin typeface="Montserrat"/>
              </a:rPr>
              <a:t>todo</a:t>
            </a:r>
            <a:r>
              <a:rPr lang="en-US" dirty="0">
                <a:solidFill>
                  <a:srgbClr val="000000"/>
                </a:solidFill>
                <a:latin typeface="Montserrat"/>
              </a:rPr>
              <a:t> </a:t>
            </a:r>
            <a:r>
              <a:rPr lang="en-US" dirty="0" err="1">
                <a:solidFill>
                  <a:srgbClr val="000000"/>
                </a:solidFill>
                <a:latin typeface="Montserrat"/>
              </a:rPr>
              <a:t>el</a:t>
            </a:r>
            <a:r>
              <a:rPr lang="en-US" dirty="0">
                <a:solidFill>
                  <a:srgbClr val="000000"/>
                </a:solidFill>
                <a:latin typeface="Montserrat"/>
              </a:rPr>
              <a:t> personal.</a:t>
            </a:r>
            <a:endParaRPr lang="en-US" sz="2003" dirty="0">
              <a:solidFill>
                <a:srgbClr val="000000"/>
              </a:solidFill>
              <a:latin typeface="Montserrat"/>
            </a:endParaRPr>
          </a:p>
        </p:txBody>
      </p:sp>
      <p:sp>
        <p:nvSpPr>
          <p:cNvPr id="6" name="Freeform 27">
            <a:extLst>
              <a:ext uri="{FF2B5EF4-FFF2-40B4-BE49-F238E27FC236}">
                <a16:creationId xmlns:a16="http://schemas.microsoft.com/office/drawing/2014/main" id="{7B524860-46E7-7421-4788-9C289242150F}"/>
              </a:ext>
            </a:extLst>
          </p:cNvPr>
          <p:cNvSpPr/>
          <p:nvPr/>
        </p:nvSpPr>
        <p:spPr>
          <a:xfrm>
            <a:off x="457200" y="216719"/>
            <a:ext cx="1025811" cy="1034289"/>
          </a:xfrm>
          <a:custGeom>
            <a:avLst/>
            <a:gdLst/>
            <a:ahLst/>
            <a:cxnLst/>
            <a:rect l="l" t="t" r="r" b="b"/>
            <a:pathLst>
              <a:path w="1025811" h="1034289">
                <a:moveTo>
                  <a:pt x="0" y="0"/>
                </a:moveTo>
                <a:lnTo>
                  <a:pt x="1025811" y="0"/>
                </a:lnTo>
                <a:lnTo>
                  <a:pt x="1025811" y="1034289"/>
                </a:lnTo>
                <a:lnTo>
                  <a:pt x="0" y="1034289"/>
                </a:lnTo>
                <a:lnTo>
                  <a:pt x="0" y="0"/>
                </a:lnTo>
                <a:close/>
              </a:path>
            </a:pathLst>
          </a:custGeom>
          <a:blipFill>
            <a:blip r:embed="rId4"/>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8" name="Group 8"/>
          <p:cNvGrpSpPr/>
          <p:nvPr/>
        </p:nvGrpSpPr>
        <p:grpSpPr>
          <a:xfrm>
            <a:off x="15524579" y="8479129"/>
            <a:ext cx="920075" cy="9200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267702" y="9082045"/>
            <a:ext cx="634319" cy="6343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6623999" y="0"/>
            <a:ext cx="2091154" cy="3973690"/>
          </a:xfrm>
          <a:custGeom>
            <a:avLst/>
            <a:gdLst/>
            <a:ahLst/>
            <a:cxnLst/>
            <a:rect l="l" t="t" r="r" b="b"/>
            <a:pathLst>
              <a:path w="2091154" h="3973690">
                <a:moveTo>
                  <a:pt x="0" y="0"/>
                </a:moveTo>
                <a:lnTo>
                  <a:pt x="2091154" y="0"/>
                </a:lnTo>
                <a:lnTo>
                  <a:pt x="2091154" y="3973690"/>
                </a:lnTo>
                <a:lnTo>
                  <a:pt x="0" y="3973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5400000">
            <a:off x="826062" y="8541433"/>
            <a:ext cx="1652124" cy="3304247"/>
          </a:xfrm>
          <a:custGeom>
            <a:avLst/>
            <a:gdLst/>
            <a:ahLst/>
            <a:cxnLst/>
            <a:rect l="l" t="t" r="r" b="b"/>
            <a:pathLst>
              <a:path w="1652124" h="3304247">
                <a:moveTo>
                  <a:pt x="0" y="0"/>
                </a:moveTo>
                <a:lnTo>
                  <a:pt x="1652123" y="0"/>
                </a:lnTo>
                <a:lnTo>
                  <a:pt x="1652123" y="3304248"/>
                </a:lnTo>
                <a:lnTo>
                  <a:pt x="0" y="33042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626312" y="633975"/>
            <a:ext cx="1025811" cy="1034289"/>
          </a:xfrm>
          <a:custGeom>
            <a:avLst/>
            <a:gdLst/>
            <a:ahLst/>
            <a:cxnLst/>
            <a:rect l="l" t="t" r="r" b="b"/>
            <a:pathLst>
              <a:path w="1025811" h="1034289">
                <a:moveTo>
                  <a:pt x="0" y="0"/>
                </a:moveTo>
                <a:lnTo>
                  <a:pt x="1025812" y="0"/>
                </a:lnTo>
                <a:lnTo>
                  <a:pt x="1025812" y="1034289"/>
                </a:lnTo>
                <a:lnTo>
                  <a:pt x="0" y="1034289"/>
                </a:lnTo>
                <a:lnTo>
                  <a:pt x="0" y="0"/>
                </a:lnTo>
                <a:close/>
              </a:path>
            </a:pathLst>
          </a:custGeom>
          <a:blipFill>
            <a:blip r:embed="rId8"/>
            <a:stretch>
              <a:fillRect/>
            </a:stretch>
          </a:blipFill>
        </p:spPr>
      </p:sp>
      <p:pic>
        <p:nvPicPr>
          <p:cNvPr id="17" name="Picture 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1652124" y="2272125"/>
            <a:ext cx="13216196" cy="5966305"/>
          </a:xfrm>
          <a:prstGeom prst="rect">
            <a:avLst/>
          </a:prstGeom>
        </p:spPr>
      </p:pic>
      <p:sp>
        <p:nvSpPr>
          <p:cNvPr id="18" name="TextBox 18"/>
          <p:cNvSpPr txBox="1"/>
          <p:nvPr/>
        </p:nvSpPr>
        <p:spPr>
          <a:xfrm>
            <a:off x="1945652" y="807055"/>
            <a:ext cx="10630235" cy="621455"/>
          </a:xfrm>
          <a:prstGeom prst="rect">
            <a:avLst/>
          </a:prstGeom>
        </p:spPr>
        <p:txBody>
          <a:bodyPr lIns="0" tIns="0" rIns="0" bIns="0" rtlCol="0" anchor="t">
            <a:spAutoFit/>
          </a:bodyPr>
          <a:lstStyle/>
          <a:p>
            <a:pPr algn="l">
              <a:lnSpc>
                <a:spcPts val="5121"/>
              </a:lnSpc>
            </a:pPr>
            <a:r>
              <a:rPr lang="en-US" sz="3658">
                <a:solidFill>
                  <a:srgbClr val="000000"/>
                </a:solidFill>
                <a:latin typeface="DM Sans Bold"/>
              </a:rPr>
              <a:t>THE BRIDGE | DIGITAL TALENT ACECELERATOR</a:t>
            </a:r>
          </a:p>
        </p:txBody>
      </p:sp>
    </p:spTree>
  </p:cSld>
  <p:clrMapOvr>
    <a:masterClrMapping/>
  </p:clrMapOvr>
  <p:timing>
    <p:tnLst>
      <p:par>
        <p:cTn id="1" dur="indefinite" restart="never" nodeType="tmRoot">
          <p:childTnLst>
            <p:video>
              <p:cMediaNode vol="0">
                <p:cTn id="2" fill="hold" display="0">
                  <p:stCondLst>
                    <p:cond delay="indefinite"/>
                  </p:stCondLst>
                </p:cTn>
                <p:tgtEl>
                  <p:spTgt spid="1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flipH="1">
            <a:off x="0" y="8402137"/>
            <a:ext cx="1922810" cy="1922810"/>
          </a:xfrm>
          <a:custGeom>
            <a:avLst/>
            <a:gdLst/>
            <a:ahLst/>
            <a:cxnLst/>
            <a:rect l="l" t="t" r="r" b="b"/>
            <a:pathLst>
              <a:path w="1922810" h="1922810">
                <a:moveTo>
                  <a:pt x="1922810" y="0"/>
                </a:moveTo>
                <a:lnTo>
                  <a:pt x="0" y="0"/>
                </a:lnTo>
                <a:lnTo>
                  <a:pt x="0" y="1922810"/>
                </a:lnTo>
                <a:lnTo>
                  <a:pt x="1922810" y="1922810"/>
                </a:lnTo>
                <a:lnTo>
                  <a:pt x="192281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3557554" y="9064831"/>
            <a:ext cx="626805" cy="6268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6524624" y="2196825"/>
            <a:ext cx="1009535" cy="100953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400000">
            <a:off x="11563665" y="-1678490"/>
            <a:ext cx="3100864" cy="6201727"/>
          </a:xfrm>
          <a:custGeom>
            <a:avLst/>
            <a:gdLst/>
            <a:ahLst/>
            <a:cxnLst/>
            <a:rect l="l" t="t" r="r" b="b"/>
            <a:pathLst>
              <a:path w="3100864" h="6201727">
                <a:moveTo>
                  <a:pt x="0" y="0"/>
                </a:moveTo>
                <a:lnTo>
                  <a:pt x="3100864" y="0"/>
                </a:lnTo>
                <a:lnTo>
                  <a:pt x="3100864" y="6201728"/>
                </a:lnTo>
                <a:lnTo>
                  <a:pt x="0" y="6201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5171891" y="4529496"/>
            <a:ext cx="3612924" cy="1047750"/>
          </a:xfrm>
          <a:prstGeom prst="rect">
            <a:avLst/>
          </a:prstGeom>
        </p:spPr>
        <p:txBody>
          <a:bodyPr lIns="0" tIns="0" rIns="0" bIns="0" rtlCol="0" anchor="t">
            <a:spAutoFit/>
          </a:bodyPr>
          <a:lstStyle/>
          <a:p>
            <a:pPr algn="ctr">
              <a:lnSpc>
                <a:spcPts val="4200"/>
              </a:lnSpc>
            </a:pPr>
            <a:r>
              <a:rPr lang="en-US" sz="3500">
                <a:solidFill>
                  <a:srgbClr val="000000"/>
                </a:solidFill>
                <a:latin typeface="Open Sauce"/>
              </a:rPr>
              <a:t>Aspectos destacados</a:t>
            </a:r>
          </a:p>
        </p:txBody>
      </p:sp>
      <p:sp>
        <p:nvSpPr>
          <p:cNvPr id="17" name="TextBox 17"/>
          <p:cNvSpPr txBox="1"/>
          <p:nvPr/>
        </p:nvSpPr>
        <p:spPr>
          <a:xfrm>
            <a:off x="571435" y="4529496"/>
            <a:ext cx="3612924" cy="1047750"/>
          </a:xfrm>
          <a:prstGeom prst="rect">
            <a:avLst/>
          </a:prstGeom>
        </p:spPr>
        <p:txBody>
          <a:bodyPr lIns="0" tIns="0" rIns="0" bIns="0" rtlCol="0" anchor="t">
            <a:spAutoFit/>
          </a:bodyPr>
          <a:lstStyle/>
          <a:p>
            <a:pPr algn="ctr">
              <a:lnSpc>
                <a:spcPts val="4200"/>
              </a:lnSpc>
            </a:pPr>
            <a:r>
              <a:rPr lang="en-US" sz="3500">
                <a:solidFill>
                  <a:srgbClr val="000000"/>
                </a:solidFill>
                <a:latin typeface="Open Sauce"/>
              </a:rPr>
              <a:t>Proposito de la  presentacion</a:t>
            </a:r>
          </a:p>
        </p:txBody>
      </p:sp>
      <p:sp>
        <p:nvSpPr>
          <p:cNvPr id="18" name="TextBox 18"/>
          <p:cNvSpPr txBox="1"/>
          <p:nvPr/>
        </p:nvSpPr>
        <p:spPr>
          <a:xfrm>
            <a:off x="1188006" y="3674676"/>
            <a:ext cx="2379782" cy="677333"/>
          </a:xfrm>
          <a:prstGeom prst="rect">
            <a:avLst/>
          </a:prstGeom>
        </p:spPr>
        <p:txBody>
          <a:bodyPr lIns="0" tIns="0" rIns="0" bIns="0" rtlCol="0" anchor="t">
            <a:spAutoFit/>
          </a:bodyPr>
          <a:lstStyle/>
          <a:p>
            <a:pPr algn="ctr">
              <a:lnSpc>
                <a:spcPts val="5400"/>
              </a:lnSpc>
            </a:pPr>
            <a:r>
              <a:rPr lang="en-US" sz="4500">
                <a:solidFill>
                  <a:srgbClr val="000000"/>
                </a:solidFill>
                <a:latin typeface="Open Sauce"/>
              </a:rPr>
              <a:t>01</a:t>
            </a:r>
          </a:p>
        </p:txBody>
      </p:sp>
      <p:sp>
        <p:nvSpPr>
          <p:cNvPr id="19" name="TextBox 19"/>
          <p:cNvSpPr txBox="1"/>
          <p:nvPr/>
        </p:nvSpPr>
        <p:spPr>
          <a:xfrm>
            <a:off x="9108665" y="4529496"/>
            <a:ext cx="3470284" cy="1047750"/>
          </a:xfrm>
          <a:prstGeom prst="rect">
            <a:avLst/>
          </a:prstGeom>
        </p:spPr>
        <p:txBody>
          <a:bodyPr lIns="0" tIns="0" rIns="0" bIns="0" rtlCol="0" anchor="t">
            <a:spAutoFit/>
          </a:bodyPr>
          <a:lstStyle/>
          <a:p>
            <a:pPr algn="ctr">
              <a:lnSpc>
                <a:spcPts val="4200"/>
              </a:lnSpc>
            </a:pPr>
            <a:r>
              <a:rPr lang="en-US" sz="3500">
                <a:solidFill>
                  <a:srgbClr val="000000"/>
                </a:solidFill>
                <a:latin typeface="Open Sauce"/>
              </a:rPr>
              <a:t>propuestas de mejora</a:t>
            </a:r>
          </a:p>
        </p:txBody>
      </p:sp>
      <p:sp>
        <p:nvSpPr>
          <p:cNvPr id="20" name="TextBox 20"/>
          <p:cNvSpPr txBox="1"/>
          <p:nvPr/>
        </p:nvSpPr>
        <p:spPr>
          <a:xfrm>
            <a:off x="5547344" y="3674676"/>
            <a:ext cx="2379782" cy="677333"/>
          </a:xfrm>
          <a:prstGeom prst="rect">
            <a:avLst/>
          </a:prstGeom>
        </p:spPr>
        <p:txBody>
          <a:bodyPr lIns="0" tIns="0" rIns="0" bIns="0" rtlCol="0" anchor="t">
            <a:spAutoFit/>
          </a:bodyPr>
          <a:lstStyle/>
          <a:p>
            <a:pPr algn="ctr">
              <a:lnSpc>
                <a:spcPts val="5400"/>
              </a:lnSpc>
            </a:pPr>
            <a:r>
              <a:rPr lang="en-US" sz="4500">
                <a:solidFill>
                  <a:srgbClr val="000000"/>
                </a:solidFill>
                <a:latin typeface="Open Sauce"/>
              </a:rPr>
              <a:t>02</a:t>
            </a:r>
          </a:p>
        </p:txBody>
      </p:sp>
      <p:sp>
        <p:nvSpPr>
          <p:cNvPr id="21" name="TextBox 21"/>
          <p:cNvSpPr txBox="1"/>
          <p:nvPr/>
        </p:nvSpPr>
        <p:spPr>
          <a:xfrm>
            <a:off x="9689251" y="3674676"/>
            <a:ext cx="2379782" cy="677333"/>
          </a:xfrm>
          <a:prstGeom prst="rect">
            <a:avLst/>
          </a:prstGeom>
        </p:spPr>
        <p:txBody>
          <a:bodyPr lIns="0" tIns="0" rIns="0" bIns="0" rtlCol="0" anchor="t">
            <a:spAutoFit/>
          </a:bodyPr>
          <a:lstStyle/>
          <a:p>
            <a:pPr algn="ctr">
              <a:lnSpc>
                <a:spcPts val="5400"/>
              </a:lnSpc>
            </a:pPr>
            <a:r>
              <a:rPr lang="en-US" sz="4500">
                <a:solidFill>
                  <a:srgbClr val="000000"/>
                </a:solidFill>
                <a:latin typeface="Open Sauce"/>
              </a:rPr>
              <a:t>03</a:t>
            </a:r>
          </a:p>
        </p:txBody>
      </p:sp>
      <p:sp>
        <p:nvSpPr>
          <p:cNvPr id="22" name="TextBox 22"/>
          <p:cNvSpPr txBox="1"/>
          <p:nvPr/>
        </p:nvSpPr>
        <p:spPr>
          <a:xfrm>
            <a:off x="12847254" y="4610100"/>
            <a:ext cx="4355630" cy="533400"/>
          </a:xfrm>
          <a:prstGeom prst="rect">
            <a:avLst/>
          </a:prstGeom>
        </p:spPr>
        <p:txBody>
          <a:bodyPr lIns="0" tIns="0" rIns="0" bIns="0" rtlCol="0" anchor="t">
            <a:spAutoFit/>
          </a:bodyPr>
          <a:lstStyle/>
          <a:p>
            <a:pPr algn="ctr">
              <a:lnSpc>
                <a:spcPts val="4200"/>
              </a:lnSpc>
            </a:pPr>
            <a:r>
              <a:rPr lang="en-US" sz="3500" dirty="0">
                <a:solidFill>
                  <a:srgbClr val="000000"/>
                </a:solidFill>
                <a:latin typeface="Open Sauce"/>
              </a:rPr>
              <a:t>Conclusiones</a:t>
            </a:r>
          </a:p>
        </p:txBody>
      </p:sp>
      <p:sp>
        <p:nvSpPr>
          <p:cNvPr id="23" name="TextBox 23"/>
          <p:cNvSpPr txBox="1"/>
          <p:nvPr/>
        </p:nvSpPr>
        <p:spPr>
          <a:xfrm>
            <a:off x="13835178" y="3674676"/>
            <a:ext cx="2379782" cy="677333"/>
          </a:xfrm>
          <a:prstGeom prst="rect">
            <a:avLst/>
          </a:prstGeom>
        </p:spPr>
        <p:txBody>
          <a:bodyPr lIns="0" tIns="0" rIns="0" bIns="0" rtlCol="0" anchor="t">
            <a:spAutoFit/>
          </a:bodyPr>
          <a:lstStyle/>
          <a:p>
            <a:pPr algn="ctr">
              <a:lnSpc>
                <a:spcPts val="5400"/>
              </a:lnSpc>
            </a:pPr>
            <a:r>
              <a:rPr lang="en-US" sz="4500">
                <a:solidFill>
                  <a:srgbClr val="000000"/>
                </a:solidFill>
                <a:latin typeface="Open Sauce"/>
              </a:rPr>
              <a:t>04</a:t>
            </a:r>
          </a:p>
        </p:txBody>
      </p:sp>
      <p:sp>
        <p:nvSpPr>
          <p:cNvPr id="24" name="TextBox 24"/>
          <p:cNvSpPr txBox="1"/>
          <p:nvPr/>
        </p:nvSpPr>
        <p:spPr>
          <a:xfrm>
            <a:off x="1188006" y="1698429"/>
            <a:ext cx="6747792" cy="1377949"/>
          </a:xfrm>
          <a:prstGeom prst="rect">
            <a:avLst/>
          </a:prstGeom>
        </p:spPr>
        <p:txBody>
          <a:bodyPr lIns="0" tIns="0" rIns="0" bIns="0" rtlCol="0" anchor="t">
            <a:spAutoFit/>
          </a:bodyPr>
          <a:lstStyle/>
          <a:p>
            <a:pPr algn="l">
              <a:lnSpc>
                <a:spcPts val="11200"/>
              </a:lnSpc>
            </a:pPr>
            <a:r>
              <a:rPr lang="en-US" sz="8000">
                <a:solidFill>
                  <a:srgbClr val="B1774D"/>
                </a:solidFill>
                <a:latin typeface="DM Sans Bold"/>
              </a:rPr>
              <a:t>Report Stage</a:t>
            </a:r>
          </a:p>
        </p:txBody>
      </p:sp>
      <p:sp>
        <p:nvSpPr>
          <p:cNvPr id="25" name="TextBox 25"/>
          <p:cNvSpPr txBox="1"/>
          <p:nvPr/>
        </p:nvSpPr>
        <p:spPr>
          <a:xfrm>
            <a:off x="788173" y="5919051"/>
            <a:ext cx="3396186" cy="2669520"/>
          </a:xfrm>
          <a:prstGeom prst="rect">
            <a:avLst/>
          </a:prstGeom>
        </p:spPr>
        <p:txBody>
          <a:bodyPr wrap="square" lIns="0" tIns="0" rIns="0" bIns="0" rtlCol="0" anchor="t">
            <a:spAutoFit/>
          </a:bodyPr>
          <a:lstStyle/>
          <a:p>
            <a:pPr algn="ctr">
              <a:lnSpc>
                <a:spcPts val="3536"/>
              </a:lnSpc>
              <a:spcBef>
                <a:spcPct val="0"/>
              </a:spcBef>
            </a:pPr>
            <a:r>
              <a:rPr lang="en-US" sz="2400" dirty="0" err="1">
                <a:solidFill>
                  <a:srgbClr val="000000"/>
                </a:solidFill>
                <a:latin typeface="Open Sauce"/>
              </a:rPr>
              <a:t>Exponer</a:t>
            </a:r>
            <a:r>
              <a:rPr lang="en-US" sz="2400" dirty="0">
                <a:solidFill>
                  <a:srgbClr val="000000"/>
                </a:solidFill>
                <a:latin typeface="Open Sauce"/>
              </a:rPr>
              <a:t> las </a:t>
            </a:r>
            <a:r>
              <a:rPr lang="en-US" sz="2400" dirty="0" err="1">
                <a:solidFill>
                  <a:srgbClr val="000000"/>
                </a:solidFill>
                <a:latin typeface="Open Sauce"/>
              </a:rPr>
              <a:t>vulnerabilidades</a:t>
            </a:r>
            <a:r>
              <a:rPr lang="en-US" sz="2400" dirty="0">
                <a:solidFill>
                  <a:srgbClr val="000000"/>
                </a:solidFill>
                <a:latin typeface="Open Sauce"/>
              </a:rPr>
              <a:t> </a:t>
            </a:r>
            <a:r>
              <a:rPr lang="en-US" sz="2400" dirty="0" err="1">
                <a:solidFill>
                  <a:srgbClr val="000000"/>
                </a:solidFill>
                <a:latin typeface="Open Sauce"/>
              </a:rPr>
              <a:t>encontradas</a:t>
            </a:r>
            <a:r>
              <a:rPr lang="en-US" sz="2400" dirty="0">
                <a:solidFill>
                  <a:srgbClr val="000000"/>
                </a:solidFill>
                <a:latin typeface="Open Sauce"/>
              </a:rPr>
              <a:t> </a:t>
            </a:r>
            <a:r>
              <a:rPr lang="en-US" sz="2400" dirty="0" err="1">
                <a:solidFill>
                  <a:srgbClr val="000000"/>
                </a:solidFill>
                <a:latin typeface="Open Sauce"/>
              </a:rPr>
              <a:t>utilizando</a:t>
            </a:r>
            <a:r>
              <a:rPr lang="en-US" sz="2400" dirty="0">
                <a:solidFill>
                  <a:srgbClr val="000000"/>
                </a:solidFill>
                <a:latin typeface="Open Sauce"/>
              </a:rPr>
              <a:t> </a:t>
            </a:r>
            <a:r>
              <a:rPr lang="en-US" sz="2400" dirty="0" err="1">
                <a:solidFill>
                  <a:srgbClr val="000000"/>
                </a:solidFill>
                <a:latin typeface="Open Sauce"/>
              </a:rPr>
              <a:t>herramientas</a:t>
            </a:r>
            <a:r>
              <a:rPr lang="en-US" sz="2400" dirty="0">
                <a:solidFill>
                  <a:srgbClr val="000000"/>
                </a:solidFill>
                <a:latin typeface="Open Sauce"/>
              </a:rPr>
              <a:t> OSINT </a:t>
            </a:r>
            <a:r>
              <a:rPr lang="en-US" sz="2400" dirty="0" err="1">
                <a:solidFill>
                  <a:srgbClr val="000000"/>
                </a:solidFill>
                <a:latin typeface="Open Sauce"/>
              </a:rPr>
              <a:t>pasivas</a:t>
            </a:r>
            <a:r>
              <a:rPr lang="en-US" sz="2400" dirty="0">
                <a:solidFill>
                  <a:srgbClr val="000000"/>
                </a:solidFill>
                <a:latin typeface="Open Sauce"/>
              </a:rPr>
              <a:t> para sus </a:t>
            </a:r>
            <a:r>
              <a:rPr lang="en-US" sz="2400" dirty="0" err="1">
                <a:solidFill>
                  <a:srgbClr val="000000"/>
                </a:solidFill>
                <a:latin typeface="Open Sauce"/>
              </a:rPr>
              <a:t>posibles</a:t>
            </a:r>
            <a:r>
              <a:rPr lang="en-US" sz="2400" dirty="0">
                <a:solidFill>
                  <a:srgbClr val="000000"/>
                </a:solidFill>
                <a:latin typeface="Open Sauce"/>
              </a:rPr>
              <a:t> </a:t>
            </a:r>
            <a:r>
              <a:rPr lang="en-US" sz="2400" dirty="0" err="1">
                <a:solidFill>
                  <a:srgbClr val="000000"/>
                </a:solidFill>
                <a:latin typeface="Open Sauce"/>
              </a:rPr>
              <a:t>correciones</a:t>
            </a:r>
            <a:r>
              <a:rPr lang="en-US" sz="2400" dirty="0">
                <a:solidFill>
                  <a:srgbClr val="000000"/>
                </a:solidFill>
                <a:latin typeface="Open Sauce"/>
              </a:rPr>
              <a:t>.</a:t>
            </a:r>
          </a:p>
        </p:txBody>
      </p:sp>
      <p:sp>
        <p:nvSpPr>
          <p:cNvPr id="26" name="TextBox 26"/>
          <p:cNvSpPr txBox="1"/>
          <p:nvPr/>
        </p:nvSpPr>
        <p:spPr>
          <a:xfrm>
            <a:off x="5469247" y="5811796"/>
            <a:ext cx="3158636" cy="2925160"/>
          </a:xfrm>
          <a:prstGeom prst="rect">
            <a:avLst/>
          </a:prstGeom>
        </p:spPr>
        <p:txBody>
          <a:bodyPr lIns="0" tIns="0" rIns="0" bIns="0" rtlCol="0" anchor="t">
            <a:spAutoFit/>
          </a:bodyPr>
          <a:lstStyle/>
          <a:p>
            <a:pPr algn="ctr">
              <a:lnSpc>
                <a:spcPts val="3257"/>
              </a:lnSpc>
              <a:spcBef>
                <a:spcPct val="0"/>
              </a:spcBef>
            </a:pPr>
            <a:r>
              <a:rPr lang="en-US" sz="2400" dirty="0">
                <a:solidFill>
                  <a:srgbClr val="000000"/>
                </a:solidFill>
                <a:latin typeface="Open Sauce"/>
              </a:rPr>
              <a:t>Se ha </a:t>
            </a:r>
            <a:r>
              <a:rPr lang="en-US" sz="2400" dirty="0" err="1">
                <a:solidFill>
                  <a:srgbClr val="000000"/>
                </a:solidFill>
                <a:latin typeface="Open Sauce"/>
              </a:rPr>
              <a:t>identificado</a:t>
            </a:r>
            <a:r>
              <a:rPr lang="en-US" sz="2400" dirty="0">
                <a:solidFill>
                  <a:srgbClr val="000000"/>
                </a:solidFill>
                <a:latin typeface="Open Sauce"/>
              </a:rPr>
              <a:t> </a:t>
            </a:r>
            <a:r>
              <a:rPr lang="en-US" sz="2400" dirty="0" err="1">
                <a:solidFill>
                  <a:srgbClr val="000000"/>
                </a:solidFill>
                <a:latin typeface="Open Sauce"/>
              </a:rPr>
              <a:t>información</a:t>
            </a:r>
            <a:r>
              <a:rPr lang="en-US" sz="2400" dirty="0">
                <a:solidFill>
                  <a:srgbClr val="000000"/>
                </a:solidFill>
                <a:latin typeface="Open Sauce"/>
              </a:rPr>
              <a:t> </a:t>
            </a:r>
            <a:r>
              <a:rPr lang="en-US" sz="2400" dirty="0" err="1">
                <a:solidFill>
                  <a:srgbClr val="000000"/>
                </a:solidFill>
                <a:latin typeface="Open Sauce"/>
              </a:rPr>
              <a:t>técnica</a:t>
            </a:r>
            <a:r>
              <a:rPr lang="en-US" sz="2400" dirty="0">
                <a:solidFill>
                  <a:srgbClr val="000000"/>
                </a:solidFill>
                <a:latin typeface="Open Sauce"/>
              </a:rPr>
              <a:t> </a:t>
            </a:r>
            <a:r>
              <a:rPr lang="en-US" sz="2400" dirty="0" err="1">
                <a:solidFill>
                  <a:srgbClr val="000000"/>
                </a:solidFill>
                <a:latin typeface="Open Sauce"/>
              </a:rPr>
              <a:t>relevante</a:t>
            </a:r>
            <a:r>
              <a:rPr lang="en-US" sz="2400" dirty="0">
                <a:solidFill>
                  <a:srgbClr val="000000"/>
                </a:solidFill>
                <a:latin typeface="Open Sauce"/>
              </a:rPr>
              <a:t>, </a:t>
            </a:r>
            <a:r>
              <a:rPr lang="en-US" sz="2400" dirty="0" err="1">
                <a:solidFill>
                  <a:srgbClr val="000000"/>
                </a:solidFill>
                <a:latin typeface="Open Sauce"/>
              </a:rPr>
              <a:t>así</a:t>
            </a:r>
            <a:r>
              <a:rPr lang="en-US" sz="2400" dirty="0">
                <a:solidFill>
                  <a:srgbClr val="000000"/>
                </a:solidFill>
                <a:latin typeface="Open Sauce"/>
              </a:rPr>
              <a:t> </a:t>
            </a:r>
            <a:r>
              <a:rPr lang="en-US" sz="2400" dirty="0" err="1">
                <a:solidFill>
                  <a:srgbClr val="000000"/>
                </a:solidFill>
                <a:latin typeface="Open Sauce"/>
              </a:rPr>
              <a:t>como</a:t>
            </a:r>
            <a:r>
              <a:rPr lang="en-US" sz="2400" dirty="0">
                <a:solidFill>
                  <a:srgbClr val="000000"/>
                </a:solidFill>
                <a:latin typeface="Open Sauce"/>
              </a:rPr>
              <a:t> </a:t>
            </a:r>
            <a:r>
              <a:rPr lang="en-US" sz="2400" dirty="0" err="1">
                <a:solidFill>
                  <a:srgbClr val="000000"/>
                </a:solidFill>
                <a:latin typeface="Open Sauce"/>
              </a:rPr>
              <a:t>una</a:t>
            </a:r>
            <a:r>
              <a:rPr lang="en-US" sz="2400" dirty="0">
                <a:solidFill>
                  <a:srgbClr val="000000"/>
                </a:solidFill>
                <a:latin typeface="Open Sauce"/>
              </a:rPr>
              <a:t> </a:t>
            </a:r>
            <a:r>
              <a:rPr lang="en-US" sz="2400" dirty="0" err="1">
                <a:solidFill>
                  <a:srgbClr val="000000"/>
                </a:solidFill>
                <a:latin typeface="Open Sauce"/>
              </a:rPr>
              <a:t>serie</a:t>
            </a:r>
            <a:r>
              <a:rPr lang="en-US" sz="2400" dirty="0">
                <a:solidFill>
                  <a:srgbClr val="000000"/>
                </a:solidFill>
                <a:latin typeface="Open Sauce"/>
              </a:rPr>
              <a:t> de </a:t>
            </a:r>
            <a:r>
              <a:rPr lang="en-US" sz="2400" dirty="0" err="1">
                <a:solidFill>
                  <a:srgbClr val="000000"/>
                </a:solidFill>
                <a:latin typeface="Open Sauce"/>
              </a:rPr>
              <a:t>datos</a:t>
            </a:r>
            <a:r>
              <a:rPr lang="en-US" sz="2400" dirty="0">
                <a:solidFill>
                  <a:srgbClr val="000000"/>
                </a:solidFill>
                <a:latin typeface="Open Sauce"/>
              </a:rPr>
              <a:t> </a:t>
            </a:r>
            <a:r>
              <a:rPr lang="en-US" sz="2400" dirty="0" err="1">
                <a:solidFill>
                  <a:srgbClr val="000000"/>
                </a:solidFill>
                <a:latin typeface="Open Sauce"/>
              </a:rPr>
              <a:t>sensibles</a:t>
            </a:r>
            <a:r>
              <a:rPr lang="en-US" sz="2400" dirty="0">
                <a:solidFill>
                  <a:srgbClr val="000000"/>
                </a:solidFill>
                <a:latin typeface="Open Sauce"/>
              </a:rPr>
              <a:t> que </a:t>
            </a:r>
            <a:r>
              <a:rPr lang="en-US" sz="2400" dirty="0" err="1">
                <a:solidFill>
                  <a:srgbClr val="000000"/>
                </a:solidFill>
                <a:latin typeface="Open Sauce"/>
              </a:rPr>
              <a:t>pueden</a:t>
            </a:r>
            <a:r>
              <a:rPr lang="en-US" sz="2400" dirty="0">
                <a:solidFill>
                  <a:srgbClr val="000000"/>
                </a:solidFill>
                <a:latin typeface="Open Sauce"/>
              </a:rPr>
              <a:t> </a:t>
            </a:r>
            <a:r>
              <a:rPr lang="en-US" sz="2400" dirty="0" err="1">
                <a:solidFill>
                  <a:srgbClr val="000000"/>
                </a:solidFill>
                <a:latin typeface="Open Sauce"/>
              </a:rPr>
              <a:t>poner</a:t>
            </a:r>
            <a:r>
              <a:rPr lang="en-US" sz="2400" dirty="0">
                <a:solidFill>
                  <a:srgbClr val="000000"/>
                </a:solidFill>
                <a:latin typeface="Open Sauce"/>
              </a:rPr>
              <a:t> </a:t>
            </a:r>
            <a:r>
              <a:rPr lang="en-US" sz="2400" dirty="0" err="1">
                <a:solidFill>
                  <a:srgbClr val="000000"/>
                </a:solidFill>
                <a:latin typeface="Open Sauce"/>
              </a:rPr>
              <a:t>en</a:t>
            </a:r>
            <a:r>
              <a:rPr lang="en-US" sz="2400" dirty="0">
                <a:solidFill>
                  <a:srgbClr val="000000"/>
                </a:solidFill>
                <a:latin typeface="Open Sauce"/>
              </a:rPr>
              <a:t> </a:t>
            </a:r>
            <a:r>
              <a:rPr lang="en-US" sz="2400" dirty="0" err="1">
                <a:solidFill>
                  <a:srgbClr val="000000"/>
                </a:solidFill>
                <a:latin typeface="Open Sauce"/>
              </a:rPr>
              <a:t>riesgo</a:t>
            </a:r>
            <a:r>
              <a:rPr lang="en-US" sz="2400" dirty="0">
                <a:solidFill>
                  <a:srgbClr val="000000"/>
                </a:solidFill>
                <a:latin typeface="Open Sauce"/>
              </a:rPr>
              <a:t> a la </a:t>
            </a:r>
            <a:r>
              <a:rPr lang="en-US" sz="2400" dirty="0" err="1">
                <a:solidFill>
                  <a:srgbClr val="000000"/>
                </a:solidFill>
                <a:latin typeface="Open Sauce"/>
              </a:rPr>
              <a:t>empresa</a:t>
            </a:r>
            <a:r>
              <a:rPr lang="en-US" sz="2400" dirty="0">
                <a:solidFill>
                  <a:srgbClr val="000000"/>
                </a:solidFill>
                <a:latin typeface="Open Sauce"/>
              </a:rPr>
              <a:t>.</a:t>
            </a:r>
          </a:p>
        </p:txBody>
      </p:sp>
      <p:sp>
        <p:nvSpPr>
          <p:cNvPr id="27" name="TextBox 27"/>
          <p:cNvSpPr txBox="1"/>
          <p:nvPr/>
        </p:nvSpPr>
        <p:spPr>
          <a:xfrm>
            <a:off x="9144001" y="5892841"/>
            <a:ext cx="3374878" cy="2840778"/>
          </a:xfrm>
          <a:prstGeom prst="rect">
            <a:avLst/>
          </a:prstGeom>
        </p:spPr>
        <p:txBody>
          <a:bodyPr wrap="square" lIns="0" tIns="0" rIns="0" bIns="0" rtlCol="0" anchor="t">
            <a:spAutoFit/>
          </a:bodyPr>
          <a:lstStyle/>
          <a:p>
            <a:pPr algn="ctr">
              <a:lnSpc>
                <a:spcPts val="3219"/>
              </a:lnSpc>
              <a:spcBef>
                <a:spcPct val="0"/>
              </a:spcBef>
            </a:pPr>
            <a:r>
              <a:rPr lang="en-US" sz="2400" dirty="0">
                <a:solidFill>
                  <a:srgbClr val="000000"/>
                </a:solidFill>
                <a:latin typeface="Open Sauce"/>
              </a:rPr>
              <a:t>Se ha </a:t>
            </a:r>
            <a:r>
              <a:rPr lang="en-US" sz="2400" dirty="0" err="1">
                <a:solidFill>
                  <a:srgbClr val="000000"/>
                </a:solidFill>
                <a:latin typeface="Open Sauce"/>
              </a:rPr>
              <a:t>incorporado</a:t>
            </a:r>
            <a:r>
              <a:rPr lang="en-US" sz="2400" dirty="0">
                <a:solidFill>
                  <a:srgbClr val="000000"/>
                </a:solidFill>
                <a:latin typeface="Open Sauce"/>
              </a:rPr>
              <a:t> </a:t>
            </a:r>
            <a:r>
              <a:rPr lang="en-US" sz="2400" dirty="0" err="1">
                <a:solidFill>
                  <a:srgbClr val="000000"/>
                </a:solidFill>
                <a:latin typeface="Open Sauce"/>
              </a:rPr>
              <a:t>una</a:t>
            </a:r>
            <a:r>
              <a:rPr lang="en-US" sz="2400" dirty="0">
                <a:solidFill>
                  <a:srgbClr val="000000"/>
                </a:solidFill>
                <a:latin typeface="Open Sauce"/>
              </a:rPr>
              <a:t> </a:t>
            </a:r>
            <a:r>
              <a:rPr lang="en-US" sz="2400" dirty="0" err="1">
                <a:solidFill>
                  <a:srgbClr val="000000"/>
                </a:solidFill>
                <a:latin typeface="Open Sauce"/>
              </a:rPr>
              <a:t>serie</a:t>
            </a:r>
            <a:r>
              <a:rPr lang="en-US" sz="2400" dirty="0">
                <a:solidFill>
                  <a:srgbClr val="000000"/>
                </a:solidFill>
                <a:latin typeface="Open Sauce"/>
              </a:rPr>
              <a:t> de </a:t>
            </a:r>
            <a:r>
              <a:rPr lang="en-US" sz="2400" dirty="0" err="1">
                <a:solidFill>
                  <a:srgbClr val="000000"/>
                </a:solidFill>
                <a:latin typeface="Open Sauce"/>
              </a:rPr>
              <a:t>mejoras</a:t>
            </a:r>
            <a:r>
              <a:rPr lang="en-US" sz="2400" dirty="0">
                <a:solidFill>
                  <a:srgbClr val="000000"/>
                </a:solidFill>
                <a:latin typeface="Open Sauce"/>
              </a:rPr>
              <a:t> de </a:t>
            </a:r>
            <a:r>
              <a:rPr lang="en-US" sz="2400" dirty="0" err="1">
                <a:solidFill>
                  <a:srgbClr val="000000"/>
                </a:solidFill>
                <a:latin typeface="Open Sauce"/>
              </a:rPr>
              <a:t>ciberseguridad</a:t>
            </a:r>
            <a:r>
              <a:rPr lang="en-US" sz="2400" dirty="0">
                <a:solidFill>
                  <a:srgbClr val="000000"/>
                </a:solidFill>
                <a:latin typeface="Open Sauce"/>
              </a:rPr>
              <a:t> para </a:t>
            </a:r>
            <a:r>
              <a:rPr lang="en-US" sz="2400" dirty="0" err="1">
                <a:solidFill>
                  <a:srgbClr val="000000"/>
                </a:solidFill>
                <a:latin typeface="Open Sauce"/>
              </a:rPr>
              <a:t>proteger</a:t>
            </a:r>
            <a:r>
              <a:rPr lang="en-US" sz="2400" dirty="0">
                <a:solidFill>
                  <a:srgbClr val="000000"/>
                </a:solidFill>
                <a:latin typeface="Open Sauce"/>
              </a:rPr>
              <a:t> </a:t>
            </a:r>
            <a:r>
              <a:rPr lang="en-US" sz="2400" dirty="0" err="1">
                <a:solidFill>
                  <a:srgbClr val="000000"/>
                </a:solidFill>
                <a:latin typeface="Open Sauce"/>
              </a:rPr>
              <a:t>datos</a:t>
            </a:r>
            <a:r>
              <a:rPr lang="en-US" sz="2400" dirty="0">
                <a:solidFill>
                  <a:srgbClr val="000000"/>
                </a:solidFill>
                <a:latin typeface="Open Sauce"/>
              </a:rPr>
              <a:t> PII(</a:t>
            </a:r>
            <a:r>
              <a:rPr lang="en-US" sz="2400" dirty="0" err="1">
                <a:solidFill>
                  <a:srgbClr val="000000"/>
                </a:solidFill>
                <a:latin typeface="Open Sauce"/>
              </a:rPr>
              <a:t>sensibles</a:t>
            </a:r>
            <a:r>
              <a:rPr lang="en-US" sz="2400" dirty="0">
                <a:solidFill>
                  <a:srgbClr val="000000"/>
                </a:solidFill>
                <a:latin typeface="Open Sauce"/>
              </a:rPr>
              <a:t>) e </a:t>
            </a:r>
            <a:r>
              <a:rPr lang="en-US" sz="2400" dirty="0" err="1">
                <a:solidFill>
                  <a:srgbClr val="000000"/>
                </a:solidFill>
                <a:latin typeface="Open Sauce"/>
              </a:rPr>
              <a:t>impedir</a:t>
            </a:r>
            <a:r>
              <a:rPr lang="en-US" sz="2400" dirty="0">
                <a:solidFill>
                  <a:srgbClr val="000000"/>
                </a:solidFill>
                <a:latin typeface="Open Sauce"/>
              </a:rPr>
              <a:t> </a:t>
            </a:r>
            <a:r>
              <a:rPr lang="en-US" sz="2400" dirty="0" err="1">
                <a:solidFill>
                  <a:srgbClr val="000000"/>
                </a:solidFill>
                <a:latin typeface="Open Sauce"/>
              </a:rPr>
              <a:t>accesos</a:t>
            </a:r>
            <a:r>
              <a:rPr lang="en-US" sz="2400" dirty="0">
                <a:solidFill>
                  <a:srgbClr val="000000"/>
                </a:solidFill>
                <a:latin typeface="Open Sauce"/>
              </a:rPr>
              <a:t> no </a:t>
            </a:r>
            <a:r>
              <a:rPr lang="en-US" sz="2400" dirty="0" err="1">
                <a:solidFill>
                  <a:srgbClr val="000000"/>
                </a:solidFill>
                <a:latin typeface="Open Sauce"/>
              </a:rPr>
              <a:t>autorizados</a:t>
            </a:r>
            <a:r>
              <a:rPr lang="en-US" sz="2400" dirty="0">
                <a:solidFill>
                  <a:srgbClr val="000000"/>
                </a:solidFill>
                <a:latin typeface="Open Sauce"/>
              </a:rPr>
              <a:t>.</a:t>
            </a:r>
          </a:p>
        </p:txBody>
      </p:sp>
      <p:sp>
        <p:nvSpPr>
          <p:cNvPr id="28" name="TextBox 28"/>
          <p:cNvSpPr txBox="1"/>
          <p:nvPr/>
        </p:nvSpPr>
        <p:spPr>
          <a:xfrm>
            <a:off x="14090358" y="6047915"/>
            <a:ext cx="2217468" cy="2430409"/>
          </a:xfrm>
          <a:prstGeom prst="rect">
            <a:avLst/>
          </a:prstGeom>
        </p:spPr>
        <p:txBody>
          <a:bodyPr wrap="square" lIns="0" tIns="0" rIns="0" bIns="0" rtlCol="0" anchor="t">
            <a:spAutoFit/>
          </a:bodyPr>
          <a:lstStyle/>
          <a:p>
            <a:pPr algn="ctr">
              <a:lnSpc>
                <a:spcPts val="3219"/>
              </a:lnSpc>
              <a:spcBef>
                <a:spcPct val="0"/>
              </a:spcBef>
            </a:pPr>
            <a:r>
              <a:rPr lang="en-US" sz="2400" dirty="0">
                <a:solidFill>
                  <a:srgbClr val="000000"/>
                </a:solidFill>
                <a:latin typeface="Open Sauce"/>
              </a:rPr>
              <a:t>Este </a:t>
            </a:r>
            <a:r>
              <a:rPr lang="en-US" sz="2400" dirty="0" err="1">
                <a:solidFill>
                  <a:srgbClr val="000000"/>
                </a:solidFill>
                <a:latin typeface="Open Sauce"/>
              </a:rPr>
              <a:t>epígrafe</a:t>
            </a:r>
            <a:r>
              <a:rPr lang="en-US" sz="2400" dirty="0">
                <a:solidFill>
                  <a:srgbClr val="000000"/>
                </a:solidFill>
                <a:latin typeface="Open Sauce"/>
              </a:rPr>
              <a:t> </a:t>
            </a:r>
            <a:r>
              <a:rPr lang="en-US" sz="2400" dirty="0" err="1">
                <a:solidFill>
                  <a:srgbClr val="000000"/>
                </a:solidFill>
                <a:latin typeface="Open Sauce"/>
              </a:rPr>
              <a:t>será</a:t>
            </a:r>
            <a:r>
              <a:rPr lang="en-US" sz="2400" dirty="0">
                <a:solidFill>
                  <a:srgbClr val="000000"/>
                </a:solidFill>
                <a:latin typeface="Open Sauce"/>
              </a:rPr>
              <a:t> </a:t>
            </a:r>
            <a:r>
              <a:rPr lang="en-US" sz="2400" dirty="0" err="1">
                <a:solidFill>
                  <a:srgbClr val="000000"/>
                </a:solidFill>
                <a:latin typeface="Open Sauce"/>
              </a:rPr>
              <a:t>expuesto</a:t>
            </a:r>
            <a:r>
              <a:rPr lang="en-US" sz="2400" dirty="0">
                <a:solidFill>
                  <a:srgbClr val="000000"/>
                </a:solidFill>
                <a:latin typeface="Open Sauce"/>
              </a:rPr>
              <a:t> al </a:t>
            </a:r>
            <a:r>
              <a:rPr lang="en-US" sz="2400" dirty="0" err="1">
                <a:solidFill>
                  <a:srgbClr val="000000"/>
                </a:solidFill>
                <a:latin typeface="Open Sauce"/>
              </a:rPr>
              <a:t>finalizar</a:t>
            </a:r>
            <a:r>
              <a:rPr lang="en-US" sz="2400" dirty="0">
                <a:solidFill>
                  <a:srgbClr val="000000"/>
                </a:solidFill>
                <a:latin typeface="Open Sauce"/>
              </a:rPr>
              <a:t> </a:t>
            </a:r>
            <a:r>
              <a:rPr lang="en-US" sz="2400" dirty="0" err="1">
                <a:solidFill>
                  <a:srgbClr val="000000"/>
                </a:solidFill>
                <a:latin typeface="Open Sauce"/>
              </a:rPr>
              <a:t>esta</a:t>
            </a:r>
            <a:r>
              <a:rPr lang="en-US" sz="2400" dirty="0">
                <a:solidFill>
                  <a:srgbClr val="000000"/>
                </a:solidFill>
                <a:latin typeface="Open Sauce"/>
              </a:rPr>
              <a:t> </a:t>
            </a:r>
            <a:r>
              <a:rPr lang="en-US" sz="2400" dirty="0" err="1">
                <a:solidFill>
                  <a:srgbClr val="000000"/>
                </a:solidFill>
                <a:latin typeface="Open Sauce"/>
              </a:rPr>
              <a:t>presentación</a:t>
            </a:r>
            <a:r>
              <a:rPr lang="en-US" sz="2400" dirty="0">
                <a:solidFill>
                  <a:srgbClr val="000000"/>
                </a:solidFill>
                <a:latin typeface="Open Sauce"/>
              </a:rPr>
              <a:t>, para </a:t>
            </a:r>
            <a:r>
              <a:rPr lang="en-US" sz="2400" dirty="0" err="1">
                <a:solidFill>
                  <a:srgbClr val="000000"/>
                </a:solidFill>
                <a:latin typeface="Open Sauce"/>
              </a:rPr>
              <a:t>una</a:t>
            </a:r>
            <a:r>
              <a:rPr lang="en-US" sz="2400" dirty="0">
                <a:solidFill>
                  <a:srgbClr val="000000"/>
                </a:solidFill>
                <a:latin typeface="Open Sauce"/>
              </a:rPr>
              <a:t> </a:t>
            </a:r>
            <a:r>
              <a:rPr lang="en-US" sz="2400" dirty="0" err="1">
                <a:solidFill>
                  <a:srgbClr val="000000"/>
                </a:solidFill>
                <a:latin typeface="Open Sauce"/>
              </a:rPr>
              <a:t>mejor</a:t>
            </a:r>
            <a:r>
              <a:rPr lang="en-US" sz="2400" dirty="0">
                <a:solidFill>
                  <a:srgbClr val="000000"/>
                </a:solidFill>
                <a:latin typeface="Open Sauce"/>
              </a:rPr>
              <a:t> </a:t>
            </a:r>
            <a:r>
              <a:rPr lang="en-US" sz="2400" dirty="0" err="1">
                <a:solidFill>
                  <a:srgbClr val="000000"/>
                </a:solidFill>
                <a:latin typeface="Open Sauce"/>
              </a:rPr>
              <a:t>compresión</a:t>
            </a:r>
            <a:r>
              <a:rPr lang="en-US" sz="2299" dirty="0">
                <a:solidFill>
                  <a:srgbClr val="000000"/>
                </a:solidFill>
                <a:latin typeface="Open Sauce"/>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flipH="1">
            <a:off x="163807" y="8247459"/>
            <a:ext cx="1922810" cy="1922810"/>
          </a:xfrm>
          <a:custGeom>
            <a:avLst/>
            <a:gdLst/>
            <a:ahLst/>
            <a:cxnLst/>
            <a:rect l="l" t="t" r="r" b="b"/>
            <a:pathLst>
              <a:path w="1922810" h="1922810">
                <a:moveTo>
                  <a:pt x="1922810" y="0"/>
                </a:moveTo>
                <a:lnTo>
                  <a:pt x="0" y="0"/>
                </a:lnTo>
                <a:lnTo>
                  <a:pt x="0" y="1922811"/>
                </a:lnTo>
                <a:lnTo>
                  <a:pt x="1922810" y="1922811"/>
                </a:lnTo>
                <a:lnTo>
                  <a:pt x="192281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10599771" y="5931815"/>
            <a:ext cx="3066582" cy="6133165"/>
          </a:xfrm>
          <a:custGeom>
            <a:avLst/>
            <a:gdLst/>
            <a:ahLst/>
            <a:cxnLst/>
            <a:rect l="l" t="t" r="r" b="b"/>
            <a:pathLst>
              <a:path w="3066582" h="6133165">
                <a:moveTo>
                  <a:pt x="0" y="0"/>
                </a:moveTo>
                <a:lnTo>
                  <a:pt x="3066582" y="0"/>
                </a:lnTo>
                <a:lnTo>
                  <a:pt x="3066582" y="6133165"/>
                </a:lnTo>
                <a:lnTo>
                  <a:pt x="0" y="61331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9066479" y="1731263"/>
            <a:ext cx="1253611" cy="12536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400014" y="4625698"/>
            <a:ext cx="920075" cy="92007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0848519" y="400430"/>
            <a:ext cx="6410781" cy="6410781"/>
          </a:xfrm>
          <a:custGeom>
            <a:avLst/>
            <a:gdLst/>
            <a:ahLst/>
            <a:cxnLst/>
            <a:rect l="l" t="t" r="r" b="b"/>
            <a:pathLst>
              <a:path w="6410781" h="6410781">
                <a:moveTo>
                  <a:pt x="0" y="0"/>
                </a:moveTo>
                <a:lnTo>
                  <a:pt x="6410781" y="0"/>
                </a:lnTo>
                <a:lnTo>
                  <a:pt x="6410781" y="6410781"/>
                </a:lnTo>
                <a:lnTo>
                  <a:pt x="0" y="6410781"/>
                </a:lnTo>
                <a:lnTo>
                  <a:pt x="0" y="0"/>
                </a:lnTo>
                <a:close/>
              </a:path>
            </a:pathLst>
          </a:custGeom>
          <a:blipFill>
            <a:blip r:embed="rId6"/>
            <a:stretch>
              <a:fillRect/>
            </a:stretch>
          </a:blipFill>
        </p:spPr>
      </p:sp>
      <p:sp>
        <p:nvSpPr>
          <p:cNvPr id="17" name="TextBox 17"/>
          <p:cNvSpPr txBox="1"/>
          <p:nvPr/>
        </p:nvSpPr>
        <p:spPr>
          <a:xfrm>
            <a:off x="1125212" y="1984179"/>
            <a:ext cx="4641277" cy="2125346"/>
          </a:xfrm>
          <a:prstGeom prst="rect">
            <a:avLst/>
          </a:prstGeom>
        </p:spPr>
        <p:txBody>
          <a:bodyPr lIns="0" tIns="0" rIns="0" bIns="0" rtlCol="0" anchor="t">
            <a:spAutoFit/>
          </a:bodyPr>
          <a:lstStyle/>
          <a:p>
            <a:pPr algn="l">
              <a:lnSpc>
                <a:spcPts val="8240"/>
              </a:lnSpc>
            </a:pPr>
            <a:r>
              <a:rPr lang="en-US" sz="8000">
                <a:solidFill>
                  <a:srgbClr val="B39A81"/>
                </a:solidFill>
                <a:latin typeface="DM Sans Bold"/>
              </a:rPr>
              <a:t>Informe </a:t>
            </a:r>
          </a:p>
          <a:p>
            <a:pPr algn="l">
              <a:lnSpc>
                <a:spcPts val="8240"/>
              </a:lnSpc>
            </a:pPr>
            <a:r>
              <a:rPr lang="en-US" sz="8000">
                <a:solidFill>
                  <a:srgbClr val="B39A81"/>
                </a:solidFill>
                <a:latin typeface="DM Sans Bold"/>
              </a:rPr>
              <a:t>Ejecutivo</a:t>
            </a:r>
          </a:p>
        </p:txBody>
      </p:sp>
      <p:sp>
        <p:nvSpPr>
          <p:cNvPr id="18" name="TextBox 18"/>
          <p:cNvSpPr txBox="1"/>
          <p:nvPr/>
        </p:nvSpPr>
        <p:spPr>
          <a:xfrm>
            <a:off x="1068705" y="5026290"/>
            <a:ext cx="8115300" cy="1713226"/>
          </a:xfrm>
          <a:prstGeom prst="rect">
            <a:avLst/>
          </a:prstGeom>
        </p:spPr>
        <p:txBody>
          <a:bodyPr lIns="0" tIns="0" rIns="0" bIns="0" rtlCol="0" anchor="t">
            <a:spAutoFit/>
          </a:bodyPr>
          <a:lstStyle/>
          <a:p>
            <a:pPr marL="0" lvl="0" indent="0" algn="just">
              <a:lnSpc>
                <a:spcPts val="3447"/>
              </a:lnSpc>
              <a:spcBef>
                <a:spcPct val="0"/>
              </a:spcBef>
            </a:pPr>
            <a:r>
              <a:rPr lang="en-US" sz="2652" dirty="0">
                <a:solidFill>
                  <a:srgbClr val="000000"/>
                </a:solidFill>
                <a:latin typeface="Open Sauce"/>
              </a:rPr>
              <a:t>Datos </a:t>
            </a:r>
            <a:r>
              <a:rPr lang="en-US" sz="2652" dirty="0" err="1">
                <a:solidFill>
                  <a:srgbClr val="000000"/>
                </a:solidFill>
                <a:latin typeface="Open Sauce"/>
              </a:rPr>
              <a:t>relevantes</a:t>
            </a:r>
            <a:r>
              <a:rPr lang="en-US" sz="2652" dirty="0">
                <a:solidFill>
                  <a:srgbClr val="000000"/>
                </a:solidFill>
                <a:latin typeface="Open Sauce"/>
              </a:rPr>
              <a:t> </a:t>
            </a:r>
            <a:r>
              <a:rPr lang="en-US" sz="2652" dirty="0" err="1">
                <a:solidFill>
                  <a:srgbClr val="000000"/>
                </a:solidFill>
                <a:latin typeface="Open Sauce"/>
              </a:rPr>
              <a:t>sobre</a:t>
            </a:r>
            <a:r>
              <a:rPr lang="en-US" sz="2652" dirty="0">
                <a:solidFill>
                  <a:srgbClr val="000000"/>
                </a:solidFill>
                <a:latin typeface="Open Sauce"/>
              </a:rPr>
              <a:t> las </a:t>
            </a:r>
            <a:r>
              <a:rPr lang="en-US" sz="2652" dirty="0" err="1">
                <a:solidFill>
                  <a:srgbClr val="000000"/>
                </a:solidFill>
                <a:latin typeface="Open Sauce"/>
              </a:rPr>
              <a:t>vulnerabilidades</a:t>
            </a:r>
            <a:r>
              <a:rPr lang="en-US" sz="2652" dirty="0">
                <a:solidFill>
                  <a:srgbClr val="000000"/>
                </a:solidFill>
                <a:latin typeface="Open Sauce"/>
              </a:rPr>
              <a:t> </a:t>
            </a:r>
            <a:r>
              <a:rPr lang="en-US" sz="2652" dirty="0" err="1">
                <a:solidFill>
                  <a:srgbClr val="000000"/>
                </a:solidFill>
                <a:latin typeface="Open Sauce"/>
              </a:rPr>
              <a:t>detectadas</a:t>
            </a:r>
            <a:r>
              <a:rPr lang="en-US" sz="2652" dirty="0">
                <a:solidFill>
                  <a:srgbClr val="000000"/>
                </a:solidFill>
                <a:latin typeface="Open Sauce"/>
              </a:rPr>
              <a:t>  </a:t>
            </a:r>
            <a:r>
              <a:rPr lang="en-US" sz="2652" dirty="0" err="1">
                <a:solidFill>
                  <a:srgbClr val="000000"/>
                </a:solidFill>
                <a:latin typeface="Open Sauce"/>
              </a:rPr>
              <a:t>dirigidas</a:t>
            </a:r>
            <a:r>
              <a:rPr lang="en-US" sz="2652" dirty="0">
                <a:solidFill>
                  <a:srgbClr val="000000"/>
                </a:solidFill>
                <a:latin typeface="Open Sauce"/>
              </a:rPr>
              <a:t> a </a:t>
            </a:r>
            <a:r>
              <a:rPr lang="en-US" sz="2652" dirty="0" err="1">
                <a:solidFill>
                  <a:srgbClr val="000000"/>
                </a:solidFill>
                <a:latin typeface="Open Sauce"/>
              </a:rPr>
              <a:t>los</a:t>
            </a:r>
            <a:r>
              <a:rPr lang="en-US" sz="2652" dirty="0">
                <a:solidFill>
                  <a:srgbClr val="000000"/>
                </a:solidFill>
                <a:latin typeface="Open Sauce"/>
              </a:rPr>
              <a:t> </a:t>
            </a:r>
            <a:r>
              <a:rPr lang="en-US" sz="2652" dirty="0" err="1">
                <a:solidFill>
                  <a:srgbClr val="000000"/>
                </a:solidFill>
                <a:latin typeface="Open Sauce"/>
              </a:rPr>
              <a:t>servidores</a:t>
            </a:r>
            <a:r>
              <a:rPr lang="en-US" sz="2652" dirty="0">
                <a:solidFill>
                  <a:srgbClr val="000000"/>
                </a:solidFill>
                <a:latin typeface="Open Sauce"/>
              </a:rPr>
              <a:t> de la </a:t>
            </a:r>
            <a:r>
              <a:rPr lang="en-US" sz="2652" dirty="0" err="1">
                <a:solidFill>
                  <a:srgbClr val="000000"/>
                </a:solidFill>
                <a:latin typeface="Open Sauce"/>
              </a:rPr>
              <a:t>empresa</a:t>
            </a:r>
            <a:r>
              <a:rPr lang="en-US" sz="2652" dirty="0">
                <a:solidFill>
                  <a:srgbClr val="000000"/>
                </a:solidFill>
                <a:latin typeface="Open Sauce"/>
              </a:rPr>
              <a:t> sin </a:t>
            </a:r>
            <a:r>
              <a:rPr lang="en-US" sz="2652" dirty="0" err="1">
                <a:solidFill>
                  <a:srgbClr val="000000"/>
                </a:solidFill>
                <a:latin typeface="Open Sauce"/>
              </a:rPr>
              <a:t>aportar</a:t>
            </a:r>
            <a:r>
              <a:rPr lang="en-US" sz="2652" dirty="0">
                <a:solidFill>
                  <a:srgbClr val="000000"/>
                </a:solidFill>
                <a:latin typeface="Open Sauce"/>
              </a:rPr>
              <a:t> </a:t>
            </a:r>
            <a:r>
              <a:rPr lang="en-US" sz="2652" dirty="0" err="1">
                <a:solidFill>
                  <a:srgbClr val="000000"/>
                </a:solidFill>
                <a:latin typeface="Open Sauce"/>
              </a:rPr>
              <a:t>evidencias</a:t>
            </a:r>
            <a:r>
              <a:rPr lang="en-US" sz="2652" dirty="0">
                <a:solidFill>
                  <a:srgbClr val="000000"/>
                </a:solidFill>
                <a:latin typeface="Open Sauce"/>
              </a:rPr>
              <a:t> </a:t>
            </a:r>
            <a:r>
              <a:rPr lang="en-US" sz="2652" dirty="0" err="1">
                <a:solidFill>
                  <a:srgbClr val="000000"/>
                </a:solidFill>
                <a:latin typeface="Open Sauce"/>
              </a:rPr>
              <a:t>digitales</a:t>
            </a:r>
            <a:r>
              <a:rPr lang="en-US" sz="2652" dirty="0">
                <a:solidFill>
                  <a:srgbClr val="000000"/>
                </a:solidFill>
                <a:latin typeface="Open Sauce"/>
              </a:rPr>
              <a:t>, las </a:t>
            </a:r>
            <a:r>
              <a:rPr lang="en-US" sz="2652" dirty="0" err="1">
                <a:solidFill>
                  <a:srgbClr val="000000"/>
                </a:solidFill>
                <a:latin typeface="Open Sauce"/>
              </a:rPr>
              <a:t>cuales</a:t>
            </a:r>
            <a:r>
              <a:rPr lang="en-US" sz="2652" dirty="0">
                <a:solidFill>
                  <a:srgbClr val="000000"/>
                </a:solidFill>
                <a:latin typeface="Open Sauce"/>
              </a:rPr>
              <a:t> se </a:t>
            </a:r>
            <a:r>
              <a:rPr lang="en-US" sz="2652" dirty="0" err="1">
                <a:solidFill>
                  <a:srgbClr val="000000"/>
                </a:solidFill>
                <a:latin typeface="Open Sauce"/>
              </a:rPr>
              <a:t>incorporarán</a:t>
            </a:r>
            <a:r>
              <a:rPr lang="en-US" sz="2652" dirty="0">
                <a:solidFill>
                  <a:srgbClr val="000000"/>
                </a:solidFill>
                <a:latin typeface="Open Sauce"/>
              </a:rPr>
              <a:t> al </a:t>
            </a:r>
            <a:r>
              <a:rPr lang="en-US" sz="2652" dirty="0" err="1">
                <a:solidFill>
                  <a:srgbClr val="000000"/>
                </a:solidFill>
                <a:latin typeface="Open Sauce"/>
              </a:rPr>
              <a:t>informe</a:t>
            </a:r>
            <a:r>
              <a:rPr lang="en-US" sz="2652" dirty="0">
                <a:solidFill>
                  <a:srgbClr val="000000"/>
                </a:solidFill>
                <a:latin typeface="Open Sauce"/>
              </a:rPr>
              <a:t> </a:t>
            </a:r>
            <a:r>
              <a:rPr lang="en-US" sz="2652" dirty="0" err="1">
                <a:solidFill>
                  <a:srgbClr val="000000"/>
                </a:solidFill>
                <a:latin typeface="Open Sauce"/>
              </a:rPr>
              <a:t>técnico</a:t>
            </a:r>
            <a:r>
              <a:rPr lang="en-US" sz="2652" dirty="0">
                <a:solidFill>
                  <a:srgbClr val="000000"/>
                </a:solidFill>
                <a:latin typeface="Open Sauce"/>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4495800" y="714934"/>
            <a:ext cx="13813636" cy="9258300"/>
          </a:xfrm>
          <a:custGeom>
            <a:avLst/>
            <a:gdLst/>
            <a:ahLst/>
            <a:cxnLst/>
            <a:rect l="l" t="t" r="r" b="b"/>
            <a:pathLst>
              <a:path w="13813636" h="9258300">
                <a:moveTo>
                  <a:pt x="0" y="0"/>
                </a:moveTo>
                <a:lnTo>
                  <a:pt x="13813636" y="0"/>
                </a:lnTo>
                <a:lnTo>
                  <a:pt x="13813636" y="9258300"/>
                </a:lnTo>
                <a:lnTo>
                  <a:pt x="0" y="9258300"/>
                </a:lnTo>
                <a:lnTo>
                  <a:pt x="0" y="0"/>
                </a:lnTo>
                <a:close/>
              </a:path>
            </a:pathLst>
          </a:custGeom>
          <a:blipFill>
            <a:blip r:embed="rId2"/>
            <a:stretch>
              <a:fillRect l="-5491" t="-10219" r="-9935" b="-1525"/>
            </a:stretch>
          </a:blipFill>
        </p:spPr>
      </p:sp>
      <p:sp>
        <p:nvSpPr>
          <p:cNvPr id="3" name="Freeform 3"/>
          <p:cNvSpPr/>
          <p:nvPr/>
        </p:nvSpPr>
        <p:spPr>
          <a:xfrm>
            <a:off x="441789" y="362835"/>
            <a:ext cx="3659401" cy="3982013"/>
          </a:xfrm>
          <a:custGeom>
            <a:avLst/>
            <a:gdLst/>
            <a:ahLst/>
            <a:cxnLst/>
            <a:rect l="l" t="t" r="r" b="b"/>
            <a:pathLst>
              <a:path w="3659401" h="3982013">
                <a:moveTo>
                  <a:pt x="0" y="0"/>
                </a:moveTo>
                <a:lnTo>
                  <a:pt x="3659402" y="0"/>
                </a:lnTo>
                <a:lnTo>
                  <a:pt x="3659402" y="3982013"/>
                </a:lnTo>
                <a:lnTo>
                  <a:pt x="0" y="3982013"/>
                </a:lnTo>
                <a:lnTo>
                  <a:pt x="0" y="0"/>
                </a:lnTo>
                <a:close/>
              </a:path>
            </a:pathLst>
          </a:custGeom>
          <a:blipFill>
            <a:blip r:embed="rId3"/>
            <a:stretch>
              <a:fillRect l="-5691" t="-3846" r="-5691"/>
            </a:stretch>
          </a:blipFill>
        </p:spPr>
      </p:sp>
      <p:sp>
        <p:nvSpPr>
          <p:cNvPr id="4" name="TextBox 4"/>
          <p:cNvSpPr txBox="1"/>
          <p:nvPr/>
        </p:nvSpPr>
        <p:spPr>
          <a:xfrm>
            <a:off x="241206" y="5410759"/>
            <a:ext cx="4233158" cy="2885190"/>
          </a:xfrm>
          <a:prstGeom prst="rect">
            <a:avLst/>
          </a:prstGeom>
        </p:spPr>
        <p:txBody>
          <a:bodyPr lIns="0" tIns="0" rIns="0" bIns="0" rtlCol="0" anchor="t">
            <a:spAutoFit/>
          </a:bodyPr>
          <a:lstStyle/>
          <a:p>
            <a:pPr algn="l">
              <a:lnSpc>
                <a:spcPts val="4501"/>
              </a:lnSpc>
            </a:pPr>
            <a:r>
              <a:rPr lang="en-US" sz="4370">
                <a:solidFill>
                  <a:srgbClr val="0D232D"/>
                </a:solidFill>
                <a:latin typeface="DM Sans Bold"/>
              </a:rPr>
              <a:t>  ESTRUCTURA</a:t>
            </a:r>
          </a:p>
          <a:p>
            <a:pPr algn="l">
              <a:lnSpc>
                <a:spcPts val="4501"/>
              </a:lnSpc>
            </a:pPr>
            <a:r>
              <a:rPr lang="en-US" sz="4370">
                <a:solidFill>
                  <a:srgbClr val="0D232D"/>
                </a:solidFill>
                <a:latin typeface="DM Sans Bold"/>
              </a:rPr>
              <a:t> </a:t>
            </a:r>
          </a:p>
          <a:p>
            <a:pPr algn="l">
              <a:lnSpc>
                <a:spcPts val="4501"/>
              </a:lnSpc>
            </a:pPr>
            <a:r>
              <a:rPr lang="en-US" sz="4370">
                <a:solidFill>
                  <a:srgbClr val="0D232D"/>
                </a:solidFill>
                <a:latin typeface="DM Sans Bold"/>
              </a:rPr>
              <a:t>ORGANIZATIVA</a:t>
            </a:r>
          </a:p>
          <a:p>
            <a:pPr algn="l">
              <a:lnSpc>
                <a:spcPts val="4501"/>
              </a:lnSpc>
            </a:pPr>
            <a:endParaRPr lang="en-US" sz="4370">
              <a:solidFill>
                <a:srgbClr val="0D232D"/>
              </a:solidFill>
              <a:latin typeface="DM Sans Bold"/>
            </a:endParaRPr>
          </a:p>
          <a:p>
            <a:pPr algn="l">
              <a:lnSpc>
                <a:spcPts val="4501"/>
              </a:lnSpc>
            </a:pPr>
            <a:r>
              <a:rPr lang="en-US" sz="4370">
                <a:solidFill>
                  <a:srgbClr val="0D232D"/>
                </a:solidFill>
                <a:latin typeface="DM Sans Bold"/>
              </a:rPr>
              <a:t> DEL OBJETIVO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flipH="1">
            <a:off x="22842" y="8534088"/>
            <a:ext cx="1607607" cy="1607607"/>
          </a:xfrm>
          <a:custGeom>
            <a:avLst/>
            <a:gdLst/>
            <a:ahLst/>
            <a:cxnLst/>
            <a:rect l="l" t="t" r="r" b="b"/>
            <a:pathLst>
              <a:path w="1607607" h="1607607">
                <a:moveTo>
                  <a:pt x="1607607" y="0"/>
                </a:moveTo>
                <a:lnTo>
                  <a:pt x="0" y="0"/>
                </a:lnTo>
                <a:lnTo>
                  <a:pt x="0" y="1607607"/>
                </a:lnTo>
                <a:lnTo>
                  <a:pt x="1607607" y="1607607"/>
                </a:lnTo>
                <a:lnTo>
                  <a:pt x="160760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6447496" y="1151160"/>
            <a:ext cx="920075" cy="92007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3293438" y="9507376"/>
            <a:ext cx="634319" cy="6343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9144000" y="7137898"/>
            <a:ext cx="1580748" cy="3003796"/>
          </a:xfrm>
          <a:custGeom>
            <a:avLst/>
            <a:gdLst/>
            <a:ahLst/>
            <a:cxnLst/>
            <a:rect l="l" t="t" r="r" b="b"/>
            <a:pathLst>
              <a:path w="1580748" h="3003796">
                <a:moveTo>
                  <a:pt x="0" y="0"/>
                </a:moveTo>
                <a:lnTo>
                  <a:pt x="1580748" y="0"/>
                </a:lnTo>
                <a:lnTo>
                  <a:pt x="1580748" y="3003797"/>
                </a:lnTo>
                <a:lnTo>
                  <a:pt x="0" y="3003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491695" y="5143500"/>
            <a:ext cx="594922" cy="358035"/>
          </a:xfrm>
          <a:custGeom>
            <a:avLst/>
            <a:gdLst/>
            <a:ahLst/>
            <a:cxnLst/>
            <a:rect l="l" t="t" r="r" b="b"/>
            <a:pathLst>
              <a:path w="594922" h="358035">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491695" y="5822736"/>
            <a:ext cx="594922" cy="358035"/>
          </a:xfrm>
          <a:custGeom>
            <a:avLst/>
            <a:gdLst/>
            <a:ahLst/>
            <a:cxnLst/>
            <a:rect l="l" t="t" r="r" b="b"/>
            <a:pathLst>
              <a:path w="594922" h="358035">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478561" y="6525410"/>
            <a:ext cx="594922" cy="358035"/>
          </a:xfrm>
          <a:custGeom>
            <a:avLst/>
            <a:gdLst/>
            <a:ahLst/>
            <a:cxnLst/>
            <a:rect l="l" t="t" r="r" b="b"/>
            <a:pathLst>
              <a:path w="594922" h="358035">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478561" y="7283495"/>
            <a:ext cx="594922" cy="358035"/>
          </a:xfrm>
          <a:custGeom>
            <a:avLst/>
            <a:gdLst/>
            <a:ahLst/>
            <a:cxnLst/>
            <a:rect l="l" t="t" r="r" b="b"/>
            <a:pathLst>
              <a:path w="594922" h="358035">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491695" y="8900265"/>
            <a:ext cx="594922" cy="358035"/>
          </a:xfrm>
          <a:custGeom>
            <a:avLst/>
            <a:gdLst/>
            <a:ahLst/>
            <a:cxnLst/>
            <a:rect l="l" t="t" r="r" b="b"/>
            <a:pathLst>
              <a:path w="594922" h="358035">
                <a:moveTo>
                  <a:pt x="0" y="0"/>
                </a:moveTo>
                <a:lnTo>
                  <a:pt x="594922" y="0"/>
                </a:lnTo>
                <a:lnTo>
                  <a:pt x="594922" y="358035"/>
                </a:lnTo>
                <a:lnTo>
                  <a:pt x="0" y="3580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630449" y="221066"/>
            <a:ext cx="2286891" cy="2296381"/>
          </a:xfrm>
          <a:custGeom>
            <a:avLst/>
            <a:gdLst/>
            <a:ahLst/>
            <a:cxnLst/>
            <a:rect l="l" t="t" r="r" b="b"/>
            <a:pathLst>
              <a:path w="2286891" h="2296381">
                <a:moveTo>
                  <a:pt x="0" y="0"/>
                </a:moveTo>
                <a:lnTo>
                  <a:pt x="2286892" y="0"/>
                </a:lnTo>
                <a:lnTo>
                  <a:pt x="2286892" y="2296381"/>
                </a:lnTo>
                <a:lnTo>
                  <a:pt x="0" y="2296381"/>
                </a:lnTo>
                <a:lnTo>
                  <a:pt x="0" y="0"/>
                </a:lnTo>
                <a:close/>
              </a:path>
            </a:pathLst>
          </a:custGeom>
          <a:blipFill>
            <a:blip r:embed="rId8"/>
            <a:stretch>
              <a:fillRect/>
            </a:stretch>
          </a:blipFill>
        </p:spPr>
      </p:sp>
      <p:sp>
        <p:nvSpPr>
          <p:cNvPr id="19" name="Freeform 19"/>
          <p:cNvSpPr/>
          <p:nvPr/>
        </p:nvSpPr>
        <p:spPr>
          <a:xfrm>
            <a:off x="6292803" y="37176"/>
            <a:ext cx="11995197" cy="10249824"/>
          </a:xfrm>
          <a:custGeom>
            <a:avLst/>
            <a:gdLst/>
            <a:ahLst/>
            <a:cxnLst/>
            <a:rect l="l" t="t" r="r" b="b"/>
            <a:pathLst>
              <a:path w="11995197" h="10249824">
                <a:moveTo>
                  <a:pt x="0" y="0"/>
                </a:moveTo>
                <a:lnTo>
                  <a:pt x="11995197" y="0"/>
                </a:lnTo>
                <a:lnTo>
                  <a:pt x="11995197" y="10249824"/>
                </a:lnTo>
                <a:lnTo>
                  <a:pt x="0" y="10249824"/>
                </a:lnTo>
                <a:lnTo>
                  <a:pt x="0" y="0"/>
                </a:lnTo>
                <a:close/>
              </a:path>
            </a:pathLst>
          </a:custGeom>
          <a:blipFill>
            <a:blip r:embed="rId9"/>
            <a:stretch>
              <a:fillRect l="-18541" t="-12968" r="-18541" b="-11720"/>
            </a:stretch>
          </a:blipFill>
        </p:spPr>
      </p:sp>
      <p:sp>
        <p:nvSpPr>
          <p:cNvPr id="20" name="TextBox 20"/>
          <p:cNvSpPr txBox="1"/>
          <p:nvPr/>
        </p:nvSpPr>
        <p:spPr>
          <a:xfrm>
            <a:off x="139380" y="2660322"/>
            <a:ext cx="6308116" cy="2125346"/>
          </a:xfrm>
          <a:prstGeom prst="rect">
            <a:avLst/>
          </a:prstGeom>
        </p:spPr>
        <p:txBody>
          <a:bodyPr lIns="0" tIns="0" rIns="0" bIns="0" rtlCol="0" anchor="t">
            <a:spAutoFit/>
          </a:bodyPr>
          <a:lstStyle/>
          <a:p>
            <a:pPr algn="l">
              <a:lnSpc>
                <a:spcPts val="8240"/>
              </a:lnSpc>
            </a:pPr>
            <a:r>
              <a:rPr lang="en-US" sz="8000">
                <a:solidFill>
                  <a:srgbClr val="212121"/>
                </a:solidFill>
                <a:latin typeface="DM Sans Bold"/>
              </a:rPr>
              <a:t>   Resumen  del dominio</a:t>
            </a:r>
          </a:p>
        </p:txBody>
      </p:sp>
      <p:sp>
        <p:nvSpPr>
          <p:cNvPr id="21" name="TextBox 21"/>
          <p:cNvSpPr txBox="1"/>
          <p:nvPr/>
        </p:nvSpPr>
        <p:spPr>
          <a:xfrm>
            <a:off x="1954382" y="5056835"/>
            <a:ext cx="7624214" cy="468217"/>
          </a:xfrm>
          <a:prstGeom prst="rect">
            <a:avLst/>
          </a:prstGeom>
        </p:spPr>
        <p:txBody>
          <a:bodyPr lIns="0" tIns="0" rIns="0" bIns="0" rtlCol="0" anchor="t">
            <a:spAutoFit/>
          </a:bodyPr>
          <a:lstStyle/>
          <a:p>
            <a:pPr algn="l">
              <a:lnSpc>
                <a:spcPts val="3574"/>
              </a:lnSpc>
            </a:pPr>
            <a:r>
              <a:rPr lang="en-US" sz="3470">
                <a:solidFill>
                  <a:srgbClr val="1FBFC7"/>
                </a:solidFill>
                <a:latin typeface="DM Sans Bold"/>
              </a:rPr>
              <a:t>   REGISTRO: Dinahosting S.L.</a:t>
            </a:r>
          </a:p>
        </p:txBody>
      </p:sp>
      <p:sp>
        <p:nvSpPr>
          <p:cNvPr id="22" name="TextBox 22"/>
          <p:cNvSpPr txBox="1"/>
          <p:nvPr/>
        </p:nvSpPr>
        <p:spPr>
          <a:xfrm>
            <a:off x="2273431" y="5796220"/>
            <a:ext cx="7624214" cy="468217"/>
          </a:xfrm>
          <a:prstGeom prst="rect">
            <a:avLst/>
          </a:prstGeom>
        </p:spPr>
        <p:txBody>
          <a:bodyPr lIns="0" tIns="0" rIns="0" bIns="0" rtlCol="0" anchor="t">
            <a:spAutoFit/>
          </a:bodyPr>
          <a:lstStyle/>
          <a:p>
            <a:pPr algn="l">
              <a:lnSpc>
                <a:spcPts val="3574"/>
              </a:lnSpc>
            </a:pPr>
            <a:r>
              <a:rPr lang="en-US" sz="3470">
                <a:solidFill>
                  <a:srgbClr val="1FBFC7"/>
                </a:solidFill>
                <a:latin typeface="DM Sans Bold"/>
              </a:rPr>
              <a:t>IP: 82.98.178.143</a:t>
            </a:r>
          </a:p>
        </p:txBody>
      </p:sp>
      <p:sp>
        <p:nvSpPr>
          <p:cNvPr id="23" name="TextBox 23"/>
          <p:cNvSpPr txBox="1"/>
          <p:nvPr/>
        </p:nvSpPr>
        <p:spPr>
          <a:xfrm>
            <a:off x="2273431" y="6577860"/>
            <a:ext cx="7624214" cy="468217"/>
          </a:xfrm>
          <a:prstGeom prst="rect">
            <a:avLst/>
          </a:prstGeom>
        </p:spPr>
        <p:txBody>
          <a:bodyPr lIns="0" tIns="0" rIns="0" bIns="0" rtlCol="0" anchor="t">
            <a:spAutoFit/>
          </a:bodyPr>
          <a:lstStyle/>
          <a:p>
            <a:pPr algn="l">
              <a:lnSpc>
                <a:spcPts val="3574"/>
              </a:lnSpc>
            </a:pPr>
            <a:r>
              <a:rPr lang="en-US" sz="3470">
                <a:solidFill>
                  <a:srgbClr val="1FBFC7"/>
                </a:solidFill>
                <a:latin typeface="DM Sans Bold"/>
              </a:rPr>
              <a:t>EXPIRA: 28 de febrero de 2025</a:t>
            </a:r>
          </a:p>
        </p:txBody>
      </p:sp>
      <p:sp>
        <p:nvSpPr>
          <p:cNvPr id="24" name="TextBox 24"/>
          <p:cNvSpPr txBox="1"/>
          <p:nvPr/>
        </p:nvSpPr>
        <p:spPr>
          <a:xfrm>
            <a:off x="2175212" y="7340645"/>
            <a:ext cx="7624214" cy="1369083"/>
          </a:xfrm>
          <a:prstGeom prst="rect">
            <a:avLst/>
          </a:prstGeom>
        </p:spPr>
        <p:txBody>
          <a:bodyPr lIns="0" tIns="0" rIns="0" bIns="0" rtlCol="0" anchor="t">
            <a:spAutoFit/>
          </a:bodyPr>
          <a:lstStyle/>
          <a:p>
            <a:pPr algn="l">
              <a:lnSpc>
                <a:spcPts val="3574"/>
              </a:lnSpc>
            </a:pPr>
            <a:r>
              <a:rPr lang="en-US" sz="3470">
                <a:solidFill>
                  <a:srgbClr val="1FBFC7"/>
                </a:solidFill>
                <a:latin typeface="DM Sans Bold"/>
              </a:rPr>
              <a:t>ESTADO: bloqueado contra eliminación y transferencia no autorizada</a:t>
            </a:r>
          </a:p>
        </p:txBody>
      </p:sp>
      <p:sp>
        <p:nvSpPr>
          <p:cNvPr id="25" name="TextBox 25"/>
          <p:cNvSpPr txBox="1"/>
          <p:nvPr/>
        </p:nvSpPr>
        <p:spPr>
          <a:xfrm>
            <a:off x="2175212" y="8790083"/>
            <a:ext cx="7624214" cy="468217"/>
          </a:xfrm>
          <a:prstGeom prst="rect">
            <a:avLst/>
          </a:prstGeom>
        </p:spPr>
        <p:txBody>
          <a:bodyPr lIns="0" tIns="0" rIns="0" bIns="0" rtlCol="0" anchor="t">
            <a:spAutoFit/>
          </a:bodyPr>
          <a:lstStyle/>
          <a:p>
            <a:pPr algn="l">
              <a:lnSpc>
                <a:spcPts val="3574"/>
              </a:lnSpc>
            </a:pPr>
            <a:r>
              <a:rPr lang="en-US" sz="3470">
                <a:solidFill>
                  <a:srgbClr val="1FBFC7"/>
                </a:solidFill>
                <a:latin typeface="DM Sans Bold"/>
              </a:rPr>
              <a:t>EMAIL: mail.echaurren.com</a:t>
            </a:r>
          </a:p>
        </p:txBody>
      </p:sp>
      <p:sp>
        <p:nvSpPr>
          <p:cNvPr id="26" name="Freeform 26"/>
          <p:cNvSpPr/>
          <p:nvPr/>
        </p:nvSpPr>
        <p:spPr>
          <a:xfrm rot="5400000">
            <a:off x="8936803" y="7889600"/>
            <a:ext cx="1580748" cy="3003796"/>
          </a:xfrm>
          <a:custGeom>
            <a:avLst/>
            <a:gdLst/>
            <a:ahLst/>
            <a:cxnLst/>
            <a:rect l="l" t="t" r="r" b="b"/>
            <a:pathLst>
              <a:path w="1580748" h="3003796">
                <a:moveTo>
                  <a:pt x="0" y="0"/>
                </a:moveTo>
                <a:lnTo>
                  <a:pt x="1580748" y="0"/>
                </a:lnTo>
                <a:lnTo>
                  <a:pt x="1580748" y="3003797"/>
                </a:lnTo>
                <a:lnTo>
                  <a:pt x="0" y="3003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flipH="1">
            <a:off x="163807" y="8247459"/>
            <a:ext cx="1922810" cy="1922810"/>
          </a:xfrm>
          <a:custGeom>
            <a:avLst/>
            <a:gdLst/>
            <a:ahLst/>
            <a:cxnLst/>
            <a:rect l="l" t="t" r="r" b="b"/>
            <a:pathLst>
              <a:path w="1922810" h="1922810">
                <a:moveTo>
                  <a:pt x="1922810" y="0"/>
                </a:moveTo>
                <a:lnTo>
                  <a:pt x="0" y="0"/>
                </a:lnTo>
                <a:lnTo>
                  <a:pt x="0" y="1922811"/>
                </a:lnTo>
                <a:lnTo>
                  <a:pt x="1922810" y="1922811"/>
                </a:lnTo>
                <a:lnTo>
                  <a:pt x="192281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306451" y="162606"/>
            <a:ext cx="920075" cy="92007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427125" y="8891705"/>
            <a:ext cx="634319" cy="6343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6917984" y="-1357128"/>
            <a:ext cx="10751592" cy="3917228"/>
          </a:xfrm>
          <a:custGeom>
            <a:avLst/>
            <a:gdLst/>
            <a:ahLst/>
            <a:cxnLst/>
            <a:rect l="l" t="t" r="r" b="b"/>
            <a:pathLst>
              <a:path w="10751592" h="3917228">
                <a:moveTo>
                  <a:pt x="0" y="0"/>
                </a:moveTo>
                <a:lnTo>
                  <a:pt x="10751592" y="0"/>
                </a:lnTo>
                <a:lnTo>
                  <a:pt x="10751592" y="3917227"/>
                </a:lnTo>
                <a:lnTo>
                  <a:pt x="0" y="3917227"/>
                </a:lnTo>
                <a:lnTo>
                  <a:pt x="0" y="0"/>
                </a:lnTo>
                <a:close/>
              </a:path>
            </a:pathLst>
          </a:custGeom>
          <a:blipFill>
            <a:blip r:embed="rId4"/>
            <a:stretch>
              <a:fillRect l="-12449" r="-15821" b="-38387"/>
            </a:stretch>
          </a:blipFill>
        </p:spPr>
      </p:sp>
      <p:sp>
        <p:nvSpPr>
          <p:cNvPr id="13" name="Freeform 13"/>
          <p:cNvSpPr/>
          <p:nvPr/>
        </p:nvSpPr>
        <p:spPr>
          <a:xfrm>
            <a:off x="7070924" y="2759246"/>
            <a:ext cx="2073076" cy="2069051"/>
          </a:xfrm>
          <a:custGeom>
            <a:avLst/>
            <a:gdLst/>
            <a:ahLst/>
            <a:cxnLst/>
            <a:rect l="l" t="t" r="r" b="b"/>
            <a:pathLst>
              <a:path w="2073076" h="2069051">
                <a:moveTo>
                  <a:pt x="0" y="0"/>
                </a:moveTo>
                <a:lnTo>
                  <a:pt x="2073076" y="0"/>
                </a:lnTo>
                <a:lnTo>
                  <a:pt x="2073076" y="2069051"/>
                </a:lnTo>
                <a:lnTo>
                  <a:pt x="0" y="2069051"/>
                </a:lnTo>
                <a:lnTo>
                  <a:pt x="0" y="0"/>
                </a:lnTo>
                <a:close/>
              </a:path>
            </a:pathLst>
          </a:custGeom>
          <a:blipFill>
            <a:blip r:embed="rId5"/>
            <a:stretch>
              <a:fillRect/>
            </a:stretch>
          </a:blipFill>
        </p:spPr>
      </p:sp>
      <p:sp>
        <p:nvSpPr>
          <p:cNvPr id="14" name="Freeform 14"/>
          <p:cNvSpPr/>
          <p:nvPr/>
        </p:nvSpPr>
        <p:spPr>
          <a:xfrm>
            <a:off x="9362173" y="2933172"/>
            <a:ext cx="8686585" cy="1721200"/>
          </a:xfrm>
          <a:custGeom>
            <a:avLst/>
            <a:gdLst/>
            <a:ahLst/>
            <a:cxnLst/>
            <a:rect l="l" t="t" r="r" b="b"/>
            <a:pathLst>
              <a:path w="8686585" h="1721200">
                <a:moveTo>
                  <a:pt x="0" y="0"/>
                </a:moveTo>
                <a:lnTo>
                  <a:pt x="8686585" y="0"/>
                </a:lnTo>
                <a:lnTo>
                  <a:pt x="8686585" y="1721199"/>
                </a:lnTo>
                <a:lnTo>
                  <a:pt x="0" y="1721199"/>
                </a:lnTo>
                <a:lnTo>
                  <a:pt x="0" y="0"/>
                </a:lnTo>
                <a:close/>
              </a:path>
            </a:pathLst>
          </a:custGeom>
          <a:blipFill>
            <a:blip r:embed="rId6"/>
            <a:stretch>
              <a:fillRect t="-15078" r="-11452" b="-59939"/>
            </a:stretch>
          </a:blipFill>
        </p:spPr>
      </p:sp>
      <p:sp>
        <p:nvSpPr>
          <p:cNvPr id="15" name="Freeform 15"/>
          <p:cNvSpPr/>
          <p:nvPr/>
        </p:nvSpPr>
        <p:spPr>
          <a:xfrm>
            <a:off x="7070924" y="5009657"/>
            <a:ext cx="9148654" cy="2679553"/>
          </a:xfrm>
          <a:custGeom>
            <a:avLst/>
            <a:gdLst/>
            <a:ahLst/>
            <a:cxnLst/>
            <a:rect l="l" t="t" r="r" b="b"/>
            <a:pathLst>
              <a:path w="9148654" h="2679553">
                <a:moveTo>
                  <a:pt x="0" y="0"/>
                </a:moveTo>
                <a:lnTo>
                  <a:pt x="9148654" y="0"/>
                </a:lnTo>
                <a:lnTo>
                  <a:pt x="9148654" y="2679553"/>
                </a:lnTo>
                <a:lnTo>
                  <a:pt x="0" y="2679553"/>
                </a:lnTo>
                <a:lnTo>
                  <a:pt x="0" y="0"/>
                </a:lnTo>
                <a:close/>
              </a:path>
            </a:pathLst>
          </a:custGeom>
          <a:blipFill>
            <a:blip r:embed="rId7"/>
            <a:stretch>
              <a:fillRect l="-4352" t="-20257" r="-13122" b="-38497"/>
            </a:stretch>
          </a:blipFill>
        </p:spPr>
      </p:sp>
      <p:sp>
        <p:nvSpPr>
          <p:cNvPr id="16" name="Freeform 16"/>
          <p:cNvSpPr/>
          <p:nvPr/>
        </p:nvSpPr>
        <p:spPr>
          <a:xfrm>
            <a:off x="16385465" y="5414796"/>
            <a:ext cx="1902535" cy="1869274"/>
          </a:xfrm>
          <a:custGeom>
            <a:avLst/>
            <a:gdLst/>
            <a:ahLst/>
            <a:cxnLst/>
            <a:rect l="l" t="t" r="r" b="b"/>
            <a:pathLst>
              <a:path w="1902535" h="1869274">
                <a:moveTo>
                  <a:pt x="0" y="0"/>
                </a:moveTo>
                <a:lnTo>
                  <a:pt x="1902535" y="0"/>
                </a:lnTo>
                <a:lnTo>
                  <a:pt x="1902535" y="1869274"/>
                </a:lnTo>
                <a:lnTo>
                  <a:pt x="0" y="1869274"/>
                </a:lnTo>
                <a:lnTo>
                  <a:pt x="0" y="0"/>
                </a:lnTo>
                <a:close/>
              </a:path>
            </a:pathLst>
          </a:custGeom>
          <a:blipFill>
            <a:blip r:embed="rId8"/>
            <a:stretch>
              <a:fillRect l="-3650" r="-3650" b="-8571"/>
            </a:stretch>
          </a:blipFill>
        </p:spPr>
      </p:sp>
      <p:sp>
        <p:nvSpPr>
          <p:cNvPr id="17" name="Freeform 17"/>
          <p:cNvSpPr/>
          <p:nvPr/>
        </p:nvSpPr>
        <p:spPr>
          <a:xfrm>
            <a:off x="7126929" y="7889235"/>
            <a:ext cx="6287733" cy="2488412"/>
          </a:xfrm>
          <a:custGeom>
            <a:avLst/>
            <a:gdLst/>
            <a:ahLst/>
            <a:cxnLst/>
            <a:rect l="l" t="t" r="r" b="b"/>
            <a:pathLst>
              <a:path w="6287733" h="2488412">
                <a:moveTo>
                  <a:pt x="0" y="0"/>
                </a:moveTo>
                <a:lnTo>
                  <a:pt x="6287733" y="0"/>
                </a:lnTo>
                <a:lnTo>
                  <a:pt x="6287733" y="2488412"/>
                </a:lnTo>
                <a:lnTo>
                  <a:pt x="0" y="2488412"/>
                </a:lnTo>
                <a:lnTo>
                  <a:pt x="0" y="0"/>
                </a:lnTo>
                <a:close/>
              </a:path>
            </a:pathLst>
          </a:custGeom>
          <a:blipFill>
            <a:blip r:embed="rId9"/>
            <a:stretch>
              <a:fillRect r="-11848"/>
            </a:stretch>
          </a:blipFill>
        </p:spPr>
      </p:sp>
      <p:sp>
        <p:nvSpPr>
          <p:cNvPr id="18" name="Freeform 18"/>
          <p:cNvSpPr/>
          <p:nvPr/>
        </p:nvSpPr>
        <p:spPr>
          <a:xfrm>
            <a:off x="13513701" y="7932930"/>
            <a:ext cx="4924019" cy="2237340"/>
          </a:xfrm>
          <a:custGeom>
            <a:avLst/>
            <a:gdLst/>
            <a:ahLst/>
            <a:cxnLst/>
            <a:rect l="l" t="t" r="r" b="b"/>
            <a:pathLst>
              <a:path w="4924019" h="2237340">
                <a:moveTo>
                  <a:pt x="0" y="0"/>
                </a:moveTo>
                <a:lnTo>
                  <a:pt x="4924020" y="0"/>
                </a:lnTo>
                <a:lnTo>
                  <a:pt x="4924020" y="2237340"/>
                </a:lnTo>
                <a:lnTo>
                  <a:pt x="0" y="2237340"/>
                </a:lnTo>
                <a:lnTo>
                  <a:pt x="0" y="0"/>
                </a:lnTo>
                <a:close/>
              </a:path>
            </a:pathLst>
          </a:custGeom>
          <a:blipFill>
            <a:blip r:embed="rId10"/>
            <a:stretch>
              <a:fillRect/>
            </a:stretch>
          </a:blipFill>
        </p:spPr>
      </p:sp>
      <p:sp>
        <p:nvSpPr>
          <p:cNvPr id="19" name="TextBox 19"/>
          <p:cNvSpPr txBox="1"/>
          <p:nvPr/>
        </p:nvSpPr>
        <p:spPr>
          <a:xfrm>
            <a:off x="518900" y="1196981"/>
            <a:ext cx="6608029" cy="1886842"/>
          </a:xfrm>
          <a:prstGeom prst="rect">
            <a:avLst/>
          </a:prstGeom>
        </p:spPr>
        <p:txBody>
          <a:bodyPr lIns="0" tIns="0" rIns="0" bIns="0" rtlCol="0" anchor="t">
            <a:spAutoFit/>
          </a:bodyPr>
          <a:lstStyle/>
          <a:p>
            <a:pPr algn="l">
              <a:lnSpc>
                <a:spcPts val="7313"/>
              </a:lnSpc>
            </a:pPr>
            <a:r>
              <a:rPr lang="en-US" sz="7100">
                <a:solidFill>
                  <a:srgbClr val="663522"/>
                </a:solidFill>
                <a:latin typeface="DM Sans Bold"/>
              </a:rPr>
              <a:t>DATOS SENSIBLES -PII</a:t>
            </a:r>
          </a:p>
        </p:txBody>
      </p:sp>
      <p:sp>
        <p:nvSpPr>
          <p:cNvPr id="20" name="TextBox 20"/>
          <p:cNvSpPr txBox="1"/>
          <p:nvPr/>
        </p:nvSpPr>
        <p:spPr>
          <a:xfrm>
            <a:off x="1028700" y="3055249"/>
            <a:ext cx="5378873" cy="5305235"/>
          </a:xfrm>
          <a:prstGeom prst="rect">
            <a:avLst/>
          </a:prstGeom>
        </p:spPr>
        <p:txBody>
          <a:bodyPr lIns="0" tIns="0" rIns="0" bIns="0" rtlCol="0" anchor="t">
            <a:spAutoFit/>
          </a:bodyPr>
          <a:lstStyle/>
          <a:p>
            <a:pPr marL="0" lvl="0" indent="0" algn="just">
              <a:lnSpc>
                <a:spcPts val="3219"/>
              </a:lnSpc>
              <a:spcBef>
                <a:spcPct val="0"/>
              </a:spcBef>
            </a:pPr>
            <a:r>
              <a:rPr lang="en-US" sz="2476" dirty="0">
                <a:solidFill>
                  <a:srgbClr val="000000"/>
                </a:solidFill>
                <a:latin typeface="Open Sauce"/>
              </a:rPr>
              <a:t>Se </a:t>
            </a:r>
            <a:r>
              <a:rPr lang="en-US" sz="2476" dirty="0" err="1">
                <a:solidFill>
                  <a:srgbClr val="000000"/>
                </a:solidFill>
                <a:latin typeface="Open Sauce"/>
              </a:rPr>
              <a:t>han</a:t>
            </a:r>
            <a:r>
              <a:rPr lang="en-US" sz="2476" dirty="0">
                <a:solidFill>
                  <a:srgbClr val="000000"/>
                </a:solidFill>
                <a:latin typeface="Open Sauce"/>
              </a:rPr>
              <a:t> </a:t>
            </a:r>
            <a:r>
              <a:rPr lang="en-US" sz="2476" dirty="0" err="1">
                <a:solidFill>
                  <a:srgbClr val="000000"/>
                </a:solidFill>
                <a:latin typeface="Open Sauce"/>
              </a:rPr>
              <a:t>encontrado</a:t>
            </a:r>
            <a:r>
              <a:rPr lang="en-US" sz="2476" dirty="0">
                <a:solidFill>
                  <a:srgbClr val="000000"/>
                </a:solidFill>
                <a:latin typeface="Open Sauce"/>
              </a:rPr>
              <a:t> </a:t>
            </a:r>
            <a:r>
              <a:rPr lang="en-US" sz="2476" dirty="0" err="1">
                <a:solidFill>
                  <a:srgbClr val="000000"/>
                </a:solidFill>
                <a:latin typeface="Open Sauce"/>
              </a:rPr>
              <a:t>teléfonos</a:t>
            </a:r>
            <a:r>
              <a:rPr lang="en-US" sz="2476" dirty="0">
                <a:solidFill>
                  <a:srgbClr val="000000"/>
                </a:solidFill>
                <a:latin typeface="Open Sauce"/>
              </a:rPr>
              <a:t>, emails, </a:t>
            </a:r>
            <a:r>
              <a:rPr lang="en-US" sz="2476" dirty="0" err="1">
                <a:solidFill>
                  <a:srgbClr val="000000"/>
                </a:solidFill>
                <a:latin typeface="Open Sauce"/>
              </a:rPr>
              <a:t>fotografías</a:t>
            </a:r>
            <a:r>
              <a:rPr lang="en-US" sz="2476" dirty="0">
                <a:solidFill>
                  <a:srgbClr val="000000"/>
                </a:solidFill>
                <a:latin typeface="Open Sauce"/>
              </a:rPr>
              <a:t>, </a:t>
            </a:r>
            <a:r>
              <a:rPr lang="en-US" sz="2476" dirty="0" err="1">
                <a:solidFill>
                  <a:srgbClr val="000000"/>
                </a:solidFill>
                <a:latin typeface="Open Sauce"/>
              </a:rPr>
              <a:t>direcciones</a:t>
            </a:r>
            <a:r>
              <a:rPr lang="en-US" sz="2476" dirty="0">
                <a:solidFill>
                  <a:srgbClr val="000000"/>
                </a:solidFill>
                <a:latin typeface="Open Sauce"/>
              </a:rPr>
              <a:t> </a:t>
            </a:r>
            <a:r>
              <a:rPr lang="en-US" sz="2476" dirty="0" err="1">
                <a:solidFill>
                  <a:srgbClr val="000000"/>
                </a:solidFill>
                <a:latin typeface="Open Sauce"/>
              </a:rPr>
              <a:t>fisicas</a:t>
            </a:r>
            <a:r>
              <a:rPr lang="en-US" sz="2476" dirty="0">
                <a:solidFill>
                  <a:srgbClr val="000000"/>
                </a:solidFill>
                <a:latin typeface="Open Sauce"/>
              </a:rPr>
              <a:t>, </a:t>
            </a:r>
            <a:r>
              <a:rPr lang="en-US" sz="2476" dirty="0" err="1">
                <a:solidFill>
                  <a:srgbClr val="000000"/>
                </a:solidFill>
                <a:latin typeface="Open Sauce"/>
              </a:rPr>
              <a:t>filiaciones</a:t>
            </a:r>
            <a:r>
              <a:rPr lang="en-US" sz="2476" dirty="0">
                <a:solidFill>
                  <a:srgbClr val="000000"/>
                </a:solidFill>
                <a:latin typeface="Open Sauce"/>
              </a:rPr>
              <a:t> y enlaces a de Google Maps de </a:t>
            </a:r>
            <a:r>
              <a:rPr lang="en-US" sz="2476" dirty="0" err="1">
                <a:solidFill>
                  <a:srgbClr val="000000"/>
                </a:solidFill>
                <a:latin typeface="Open Sauce"/>
              </a:rPr>
              <a:t>ubicaciones</a:t>
            </a:r>
            <a:r>
              <a:rPr lang="en-US" sz="2476" dirty="0">
                <a:solidFill>
                  <a:srgbClr val="000000"/>
                </a:solidFill>
                <a:latin typeface="Open Sauce"/>
              </a:rPr>
              <a:t>, </a:t>
            </a:r>
            <a:r>
              <a:rPr lang="en-US" sz="2476" dirty="0" err="1">
                <a:solidFill>
                  <a:srgbClr val="000000"/>
                </a:solidFill>
                <a:latin typeface="Open Sauce"/>
              </a:rPr>
              <a:t>alguno</a:t>
            </a:r>
            <a:r>
              <a:rPr lang="en-US" sz="2476" dirty="0">
                <a:solidFill>
                  <a:srgbClr val="000000"/>
                </a:solidFill>
                <a:latin typeface="Open Sauce"/>
              </a:rPr>
              <a:t> de </a:t>
            </a:r>
            <a:r>
              <a:rPr lang="en-US" sz="2476" dirty="0" err="1">
                <a:solidFill>
                  <a:srgbClr val="000000"/>
                </a:solidFill>
                <a:latin typeface="Open Sauce"/>
              </a:rPr>
              <a:t>los</a:t>
            </a:r>
            <a:r>
              <a:rPr lang="en-US" sz="2476" dirty="0">
                <a:solidFill>
                  <a:srgbClr val="000000"/>
                </a:solidFill>
                <a:latin typeface="Open Sauce"/>
              </a:rPr>
              <a:t> </a:t>
            </a:r>
            <a:r>
              <a:rPr lang="en-US" sz="2476" dirty="0" err="1">
                <a:solidFill>
                  <a:srgbClr val="000000"/>
                </a:solidFill>
                <a:latin typeface="Open Sauce"/>
              </a:rPr>
              <a:t>cuales</a:t>
            </a:r>
            <a:r>
              <a:rPr lang="en-US" sz="2476" dirty="0">
                <a:solidFill>
                  <a:srgbClr val="000000"/>
                </a:solidFill>
                <a:latin typeface="Open Sauce"/>
              </a:rPr>
              <a:t>,  </a:t>
            </a:r>
            <a:r>
              <a:rPr lang="en-US" sz="2476" dirty="0" err="1">
                <a:solidFill>
                  <a:srgbClr val="000000"/>
                </a:solidFill>
                <a:latin typeface="Open Sauce"/>
              </a:rPr>
              <a:t>están</a:t>
            </a:r>
            <a:r>
              <a:rPr lang="en-US" sz="2476" dirty="0">
                <a:solidFill>
                  <a:srgbClr val="000000"/>
                </a:solidFill>
                <a:latin typeface="Open Sauce"/>
              </a:rPr>
              <a:t> </a:t>
            </a:r>
            <a:r>
              <a:rPr lang="en-US" sz="2476" dirty="0" err="1">
                <a:solidFill>
                  <a:srgbClr val="000000"/>
                </a:solidFill>
                <a:latin typeface="Open Sauce"/>
              </a:rPr>
              <a:t>amparados</a:t>
            </a:r>
            <a:r>
              <a:rPr lang="en-US" sz="2476" dirty="0">
                <a:solidFill>
                  <a:srgbClr val="000000"/>
                </a:solidFill>
                <a:latin typeface="Open Sauce"/>
              </a:rPr>
              <a:t> </a:t>
            </a:r>
            <a:r>
              <a:rPr lang="en-US" sz="2476" dirty="0" err="1">
                <a:solidFill>
                  <a:srgbClr val="000000"/>
                </a:solidFill>
                <a:latin typeface="Open Sauce"/>
              </a:rPr>
              <a:t>por</a:t>
            </a:r>
            <a:r>
              <a:rPr lang="en-US" sz="2476" dirty="0">
                <a:solidFill>
                  <a:srgbClr val="000000"/>
                </a:solidFill>
                <a:latin typeface="Open Sauce"/>
              </a:rPr>
              <a:t> la </a:t>
            </a:r>
            <a:r>
              <a:rPr lang="en-US" sz="2476" dirty="0" err="1">
                <a:solidFill>
                  <a:srgbClr val="000000"/>
                </a:solidFill>
                <a:latin typeface="Open Sauce"/>
              </a:rPr>
              <a:t>normativa</a:t>
            </a:r>
            <a:r>
              <a:rPr lang="en-US" sz="2476" dirty="0">
                <a:solidFill>
                  <a:srgbClr val="000000"/>
                </a:solidFill>
                <a:latin typeface="Open Sauce"/>
              </a:rPr>
              <a:t> de </a:t>
            </a:r>
            <a:r>
              <a:rPr lang="en-US" sz="2476" dirty="0" err="1">
                <a:solidFill>
                  <a:srgbClr val="000000"/>
                </a:solidFill>
                <a:latin typeface="Open Sauce"/>
              </a:rPr>
              <a:t>protección</a:t>
            </a:r>
            <a:r>
              <a:rPr lang="en-US" sz="2476" dirty="0">
                <a:solidFill>
                  <a:srgbClr val="000000"/>
                </a:solidFill>
                <a:latin typeface="Open Sauce"/>
              </a:rPr>
              <a:t> de </a:t>
            </a:r>
            <a:r>
              <a:rPr lang="en-US" sz="2476" dirty="0" err="1">
                <a:solidFill>
                  <a:srgbClr val="000000"/>
                </a:solidFill>
                <a:latin typeface="Open Sauce"/>
              </a:rPr>
              <a:t>datos</a:t>
            </a:r>
            <a:r>
              <a:rPr lang="en-US" sz="2476" dirty="0">
                <a:solidFill>
                  <a:srgbClr val="000000"/>
                </a:solidFill>
                <a:latin typeface="Open Sauce"/>
              </a:rPr>
              <a:t>. </a:t>
            </a:r>
          </a:p>
          <a:p>
            <a:pPr marL="0" lvl="0" indent="0" algn="l">
              <a:lnSpc>
                <a:spcPts val="3219"/>
              </a:lnSpc>
              <a:spcBef>
                <a:spcPct val="0"/>
              </a:spcBef>
            </a:pPr>
            <a:r>
              <a:rPr lang="en-US" sz="2476" dirty="0" err="1">
                <a:solidFill>
                  <a:srgbClr val="000000"/>
                </a:solidFill>
                <a:latin typeface="Open Sauce"/>
              </a:rPr>
              <a:t>Además</a:t>
            </a:r>
            <a:r>
              <a:rPr lang="en-US" sz="2476" dirty="0">
                <a:solidFill>
                  <a:srgbClr val="000000"/>
                </a:solidFill>
                <a:latin typeface="Open Sauce"/>
              </a:rPr>
              <a:t>, al ser un sector </a:t>
            </a:r>
            <a:r>
              <a:rPr lang="en-US" sz="2476" dirty="0" err="1">
                <a:solidFill>
                  <a:srgbClr val="000000"/>
                </a:solidFill>
                <a:latin typeface="Open Sauce"/>
              </a:rPr>
              <a:t>dedicado</a:t>
            </a:r>
            <a:r>
              <a:rPr lang="en-US" sz="2476" dirty="0">
                <a:solidFill>
                  <a:srgbClr val="000000"/>
                </a:solidFill>
                <a:latin typeface="Open Sauce"/>
              </a:rPr>
              <a:t> a la </a:t>
            </a:r>
            <a:r>
              <a:rPr lang="en-US" sz="2476" dirty="0" err="1">
                <a:solidFill>
                  <a:srgbClr val="000000"/>
                </a:solidFill>
                <a:latin typeface="Open Sauce"/>
              </a:rPr>
              <a:t>hostelería</a:t>
            </a:r>
            <a:r>
              <a:rPr lang="en-US" sz="2476" dirty="0">
                <a:solidFill>
                  <a:srgbClr val="000000"/>
                </a:solidFill>
                <a:latin typeface="Open Sauce"/>
              </a:rPr>
              <a:t>, es crucial </a:t>
            </a:r>
            <a:r>
              <a:rPr lang="en-US" sz="2476" dirty="0" err="1">
                <a:solidFill>
                  <a:srgbClr val="000000"/>
                </a:solidFill>
                <a:latin typeface="Open Sauce"/>
              </a:rPr>
              <a:t>una</a:t>
            </a:r>
            <a:r>
              <a:rPr lang="en-US" sz="2476" dirty="0">
                <a:solidFill>
                  <a:srgbClr val="000000"/>
                </a:solidFill>
                <a:latin typeface="Open Sauce"/>
              </a:rPr>
              <a:t> </a:t>
            </a:r>
            <a:r>
              <a:rPr lang="en-US" sz="2476" dirty="0" err="1">
                <a:solidFill>
                  <a:srgbClr val="000000"/>
                </a:solidFill>
                <a:latin typeface="Open Sauce"/>
              </a:rPr>
              <a:t>adecuada</a:t>
            </a:r>
            <a:r>
              <a:rPr lang="en-US" sz="2476" dirty="0">
                <a:solidFill>
                  <a:srgbClr val="000000"/>
                </a:solidFill>
                <a:latin typeface="Open Sauce"/>
              </a:rPr>
              <a:t> </a:t>
            </a:r>
            <a:r>
              <a:rPr lang="en-US" sz="2476" dirty="0" err="1">
                <a:solidFill>
                  <a:srgbClr val="000000"/>
                </a:solidFill>
                <a:latin typeface="Open Sauce"/>
              </a:rPr>
              <a:t>proteccion</a:t>
            </a:r>
            <a:r>
              <a:rPr lang="en-US" sz="2476" dirty="0">
                <a:solidFill>
                  <a:srgbClr val="000000"/>
                </a:solidFill>
                <a:latin typeface="Open Sauce"/>
              </a:rPr>
              <a:t> de </a:t>
            </a:r>
            <a:r>
              <a:rPr lang="en-US" sz="2476" dirty="0" err="1">
                <a:solidFill>
                  <a:srgbClr val="000000"/>
                </a:solidFill>
                <a:latin typeface="Open Sauce"/>
              </a:rPr>
              <a:t>los</a:t>
            </a:r>
            <a:r>
              <a:rPr lang="en-US" sz="2476" dirty="0">
                <a:solidFill>
                  <a:srgbClr val="000000"/>
                </a:solidFill>
                <a:latin typeface="Open Sauce"/>
              </a:rPr>
              <a:t> </a:t>
            </a:r>
            <a:r>
              <a:rPr lang="en-US" sz="2476" dirty="0" err="1">
                <a:solidFill>
                  <a:srgbClr val="000000"/>
                </a:solidFill>
                <a:latin typeface="Open Sauce"/>
              </a:rPr>
              <a:t>datos</a:t>
            </a:r>
            <a:r>
              <a:rPr lang="en-US" sz="2476" dirty="0">
                <a:solidFill>
                  <a:srgbClr val="000000"/>
                </a:solidFill>
                <a:latin typeface="Open Sauce"/>
              </a:rPr>
              <a:t> </a:t>
            </a:r>
            <a:r>
              <a:rPr lang="en-US" sz="2476" dirty="0" err="1">
                <a:solidFill>
                  <a:srgbClr val="000000"/>
                </a:solidFill>
                <a:latin typeface="Open Sauce"/>
              </a:rPr>
              <a:t>personales</a:t>
            </a:r>
            <a:r>
              <a:rPr lang="en-US" sz="2476" dirty="0">
                <a:solidFill>
                  <a:srgbClr val="000000"/>
                </a:solidFill>
                <a:latin typeface="Open Sauce"/>
              </a:rPr>
              <a:t> de </a:t>
            </a:r>
            <a:r>
              <a:rPr lang="en-US" sz="2476" dirty="0" err="1">
                <a:solidFill>
                  <a:srgbClr val="000000"/>
                </a:solidFill>
                <a:latin typeface="Open Sauce"/>
              </a:rPr>
              <a:t>los</a:t>
            </a:r>
            <a:r>
              <a:rPr lang="en-US" sz="2476" dirty="0">
                <a:solidFill>
                  <a:srgbClr val="000000"/>
                </a:solidFill>
                <a:latin typeface="Open Sauce"/>
              </a:rPr>
              <a:t> </a:t>
            </a:r>
            <a:r>
              <a:rPr lang="en-US" sz="2476" dirty="0" err="1">
                <a:solidFill>
                  <a:srgbClr val="000000"/>
                </a:solidFill>
                <a:latin typeface="Open Sauce"/>
              </a:rPr>
              <a:t>clientes</a:t>
            </a:r>
            <a:r>
              <a:rPr lang="en-US" sz="2476" dirty="0">
                <a:solidFill>
                  <a:srgbClr val="000000"/>
                </a:solidFill>
                <a:latin typeface="Open Sauce"/>
              </a:rPr>
              <a:t> para </a:t>
            </a:r>
            <a:r>
              <a:rPr lang="en-US" sz="2476" dirty="0" err="1">
                <a:solidFill>
                  <a:srgbClr val="000000"/>
                </a:solidFill>
                <a:latin typeface="Open Sauce"/>
              </a:rPr>
              <a:t>cumplir</a:t>
            </a:r>
            <a:r>
              <a:rPr lang="en-US" sz="2476" dirty="0">
                <a:solidFill>
                  <a:srgbClr val="000000"/>
                </a:solidFill>
                <a:latin typeface="Open Sauce"/>
              </a:rPr>
              <a:t> con </a:t>
            </a:r>
            <a:r>
              <a:rPr lang="en-US" sz="2476" dirty="0" err="1">
                <a:solidFill>
                  <a:srgbClr val="000000"/>
                </a:solidFill>
                <a:latin typeface="Open Sauce"/>
              </a:rPr>
              <a:t>el</a:t>
            </a:r>
            <a:r>
              <a:rPr lang="en-US" sz="2476" dirty="0">
                <a:solidFill>
                  <a:srgbClr val="000000"/>
                </a:solidFill>
                <a:latin typeface="Open Sauce"/>
              </a:rPr>
              <a:t> RGPD y </a:t>
            </a:r>
            <a:r>
              <a:rPr lang="en-US" sz="2476" dirty="0" err="1">
                <a:solidFill>
                  <a:srgbClr val="000000"/>
                </a:solidFill>
                <a:latin typeface="Open Sauce"/>
              </a:rPr>
              <a:t>evitar</a:t>
            </a:r>
            <a:r>
              <a:rPr lang="en-US" sz="2476" dirty="0">
                <a:solidFill>
                  <a:srgbClr val="000000"/>
                </a:solidFill>
                <a:latin typeface="Open Sauce"/>
              </a:rPr>
              <a:t> </a:t>
            </a:r>
            <a:r>
              <a:rPr lang="en-US" sz="2476" dirty="0" err="1">
                <a:solidFill>
                  <a:srgbClr val="000000"/>
                </a:solidFill>
                <a:latin typeface="Open Sauce"/>
              </a:rPr>
              <a:t>sanciones</a:t>
            </a:r>
            <a:r>
              <a:rPr lang="en-US" sz="2476" dirty="0">
                <a:solidFill>
                  <a:srgbClr val="000000"/>
                </a:solidFill>
                <a:latin typeface="Open Sauce"/>
              </a:rPr>
              <a:t> </a:t>
            </a:r>
            <a:r>
              <a:rPr lang="en-US" sz="2476" dirty="0" err="1">
                <a:solidFill>
                  <a:srgbClr val="000000"/>
                </a:solidFill>
                <a:latin typeface="Open Sauce"/>
              </a:rPr>
              <a:t>pecuniarias</a:t>
            </a:r>
            <a:r>
              <a:rPr lang="en-US" sz="2476" dirty="0">
                <a:solidFill>
                  <a:srgbClr val="000000"/>
                </a:solidFill>
                <a:latin typeface="Open Sauce"/>
              </a:rPr>
              <a:t> </a:t>
            </a:r>
            <a:r>
              <a:rPr lang="en-US" sz="2476" dirty="0" err="1">
                <a:solidFill>
                  <a:srgbClr val="000000"/>
                </a:solidFill>
                <a:latin typeface="Open Sauce"/>
              </a:rPr>
              <a:t>importantes</a:t>
            </a:r>
            <a:r>
              <a:rPr lang="en-US" sz="2476" dirty="0">
                <a:solidFill>
                  <a:srgbClr val="000000"/>
                </a:solidFill>
                <a:latin typeface="Open Sauce"/>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5184" y="-2498173"/>
            <a:ext cx="7641673" cy="764167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848740" y="5546659"/>
            <a:ext cx="7641673" cy="76416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63807" y="9258300"/>
            <a:ext cx="883395" cy="883395"/>
          </a:xfrm>
          <a:custGeom>
            <a:avLst/>
            <a:gdLst/>
            <a:ahLst/>
            <a:cxnLst/>
            <a:rect l="l" t="t" r="r" b="b"/>
            <a:pathLst>
              <a:path w="883395" h="883395">
                <a:moveTo>
                  <a:pt x="883395" y="0"/>
                </a:moveTo>
                <a:lnTo>
                  <a:pt x="0" y="0"/>
                </a:lnTo>
                <a:lnTo>
                  <a:pt x="0" y="883395"/>
                </a:lnTo>
                <a:lnTo>
                  <a:pt x="883395" y="883395"/>
                </a:lnTo>
                <a:lnTo>
                  <a:pt x="883395"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1874862" y="516841"/>
            <a:ext cx="634319" cy="6343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6674302" y="834001"/>
            <a:ext cx="995274" cy="99527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400000">
            <a:off x="7725520" y="-1441733"/>
            <a:ext cx="1627814" cy="3263788"/>
          </a:xfrm>
          <a:custGeom>
            <a:avLst/>
            <a:gdLst/>
            <a:ahLst/>
            <a:cxnLst/>
            <a:rect l="l" t="t" r="r" b="b"/>
            <a:pathLst>
              <a:path w="1627814" h="3263788">
                <a:moveTo>
                  <a:pt x="0" y="0"/>
                </a:moveTo>
                <a:lnTo>
                  <a:pt x="1627814" y="0"/>
                </a:lnTo>
                <a:lnTo>
                  <a:pt x="1627814" y="3263787"/>
                </a:lnTo>
                <a:lnTo>
                  <a:pt x="0" y="3263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5400000">
            <a:off x="16013121" y="8941141"/>
            <a:ext cx="1158818" cy="2317635"/>
          </a:xfrm>
          <a:custGeom>
            <a:avLst/>
            <a:gdLst/>
            <a:ahLst/>
            <a:cxnLst/>
            <a:rect l="l" t="t" r="r" b="b"/>
            <a:pathLst>
              <a:path w="1158818" h="2317635">
                <a:moveTo>
                  <a:pt x="0" y="0"/>
                </a:moveTo>
                <a:lnTo>
                  <a:pt x="1158818" y="0"/>
                </a:lnTo>
                <a:lnTo>
                  <a:pt x="1158818" y="2317635"/>
                </a:lnTo>
                <a:lnTo>
                  <a:pt x="0" y="23176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6730362" y="2469466"/>
            <a:ext cx="11557638" cy="6898029"/>
          </a:xfrm>
          <a:custGeom>
            <a:avLst/>
            <a:gdLst/>
            <a:ahLst/>
            <a:cxnLst/>
            <a:rect l="l" t="t" r="r" b="b"/>
            <a:pathLst>
              <a:path w="11557638" h="6898029">
                <a:moveTo>
                  <a:pt x="0" y="0"/>
                </a:moveTo>
                <a:lnTo>
                  <a:pt x="11557638" y="0"/>
                </a:lnTo>
                <a:lnTo>
                  <a:pt x="11557638" y="6898029"/>
                </a:lnTo>
                <a:lnTo>
                  <a:pt x="0" y="6898029"/>
                </a:lnTo>
                <a:lnTo>
                  <a:pt x="0" y="0"/>
                </a:lnTo>
                <a:close/>
              </a:path>
            </a:pathLst>
          </a:custGeom>
          <a:blipFill>
            <a:blip r:embed="rId9"/>
            <a:stretch>
              <a:fillRect t="-11383" r="-29436" b="-2384"/>
            </a:stretch>
          </a:blipFill>
        </p:spPr>
      </p:sp>
      <p:sp>
        <p:nvSpPr>
          <p:cNvPr id="18" name="TextBox 18"/>
          <p:cNvSpPr txBox="1"/>
          <p:nvPr/>
        </p:nvSpPr>
        <p:spPr>
          <a:xfrm>
            <a:off x="550421" y="727920"/>
            <a:ext cx="6419080" cy="1265687"/>
          </a:xfrm>
          <a:prstGeom prst="rect">
            <a:avLst/>
          </a:prstGeom>
        </p:spPr>
        <p:txBody>
          <a:bodyPr lIns="0" tIns="0" rIns="0" bIns="0" rtlCol="0" anchor="t">
            <a:spAutoFit/>
          </a:bodyPr>
          <a:lstStyle/>
          <a:p>
            <a:pPr algn="l">
              <a:lnSpc>
                <a:spcPts val="4944"/>
              </a:lnSpc>
            </a:pPr>
            <a:r>
              <a:rPr lang="en-US" sz="4800">
                <a:solidFill>
                  <a:srgbClr val="00BF63"/>
                </a:solidFill>
                <a:latin typeface="DM Sans Bold"/>
              </a:rPr>
              <a:t>RECOMENDACIONES DE SEGURIDAD</a:t>
            </a:r>
          </a:p>
        </p:txBody>
      </p:sp>
      <p:sp>
        <p:nvSpPr>
          <p:cNvPr id="19" name="TextBox 19"/>
          <p:cNvSpPr txBox="1"/>
          <p:nvPr/>
        </p:nvSpPr>
        <p:spPr>
          <a:xfrm>
            <a:off x="550421" y="1896912"/>
            <a:ext cx="5940801" cy="8371602"/>
          </a:xfrm>
          <a:prstGeom prst="rect">
            <a:avLst/>
          </a:prstGeom>
        </p:spPr>
        <p:txBody>
          <a:bodyPr lIns="0" tIns="0" rIns="0" bIns="0" rtlCol="0" anchor="t">
            <a:spAutoFit/>
          </a:bodyPr>
          <a:lstStyle/>
          <a:p>
            <a:pPr marL="500622" lvl="1" indent="-250311" algn="l">
              <a:lnSpc>
                <a:spcPts val="3014"/>
              </a:lnSpc>
              <a:buFont typeface="Arial"/>
              <a:buChar char="•"/>
            </a:pPr>
            <a:r>
              <a:rPr lang="en-US" sz="2318" dirty="0">
                <a:solidFill>
                  <a:srgbClr val="000000"/>
                </a:solidFill>
                <a:latin typeface="Open Sauce"/>
              </a:rPr>
              <a:t>El </a:t>
            </a:r>
            <a:r>
              <a:rPr lang="en-US" sz="2318" dirty="0" err="1">
                <a:solidFill>
                  <a:srgbClr val="000000"/>
                </a:solidFill>
                <a:latin typeface="Open Sauce"/>
              </a:rPr>
              <a:t>uso</a:t>
            </a:r>
            <a:r>
              <a:rPr lang="en-US" sz="2318" dirty="0">
                <a:solidFill>
                  <a:srgbClr val="000000"/>
                </a:solidFill>
                <a:latin typeface="Open Sauce"/>
              </a:rPr>
              <a:t> de </a:t>
            </a:r>
            <a:r>
              <a:rPr lang="en-US" sz="2318" dirty="0" err="1">
                <a:solidFill>
                  <a:srgbClr val="000000"/>
                </a:solidFill>
                <a:latin typeface="Open Sauce"/>
              </a:rPr>
              <a:t>contraseñas</a:t>
            </a:r>
            <a:r>
              <a:rPr lang="en-US" sz="2318" dirty="0">
                <a:solidFill>
                  <a:srgbClr val="000000"/>
                </a:solidFill>
                <a:latin typeface="Open Sauce"/>
              </a:rPr>
              <a:t> </a:t>
            </a:r>
            <a:r>
              <a:rPr lang="en-US" sz="2318" dirty="0" err="1">
                <a:solidFill>
                  <a:srgbClr val="000000"/>
                </a:solidFill>
                <a:latin typeface="Open Sauce"/>
              </a:rPr>
              <a:t>fuertes</a:t>
            </a:r>
            <a:r>
              <a:rPr lang="en-US" sz="2318" dirty="0">
                <a:solidFill>
                  <a:srgbClr val="000000"/>
                </a:solidFill>
                <a:latin typeface="Open Sauce"/>
              </a:rPr>
              <a:t> con un </a:t>
            </a:r>
            <a:r>
              <a:rPr lang="en-US" sz="2318" dirty="0" err="1">
                <a:solidFill>
                  <a:srgbClr val="000000"/>
                </a:solidFill>
                <a:latin typeface="Open Sauce"/>
              </a:rPr>
              <a:t>mínimo</a:t>
            </a:r>
            <a:r>
              <a:rPr lang="en-US" sz="2318" dirty="0">
                <a:solidFill>
                  <a:srgbClr val="000000"/>
                </a:solidFill>
                <a:latin typeface="Open Sauce"/>
              </a:rPr>
              <a:t> de 12 </a:t>
            </a:r>
            <a:r>
              <a:rPr lang="en-US" sz="2318" dirty="0" err="1">
                <a:solidFill>
                  <a:srgbClr val="000000"/>
                </a:solidFill>
                <a:latin typeface="Open Sauce"/>
              </a:rPr>
              <a:t>caracteres</a:t>
            </a:r>
            <a:r>
              <a:rPr lang="en-US" sz="2318" dirty="0">
                <a:solidFill>
                  <a:srgbClr val="000000"/>
                </a:solidFill>
                <a:latin typeface="Open Sauce"/>
              </a:rPr>
              <a:t>, </a:t>
            </a:r>
            <a:r>
              <a:rPr lang="en-US" sz="2318" dirty="0" err="1">
                <a:solidFill>
                  <a:srgbClr val="000000"/>
                </a:solidFill>
                <a:latin typeface="Open Sauce"/>
              </a:rPr>
              <a:t>incluyendo</a:t>
            </a:r>
            <a:r>
              <a:rPr lang="en-US" sz="2318" dirty="0">
                <a:solidFill>
                  <a:srgbClr val="000000"/>
                </a:solidFill>
                <a:latin typeface="Open Sauce"/>
              </a:rPr>
              <a:t> </a:t>
            </a:r>
            <a:r>
              <a:rPr lang="en-US" sz="2318" dirty="0" err="1">
                <a:solidFill>
                  <a:srgbClr val="000000"/>
                </a:solidFill>
                <a:latin typeface="Open Sauce"/>
              </a:rPr>
              <a:t>mayúsculas</a:t>
            </a:r>
            <a:r>
              <a:rPr lang="en-US" sz="2318" dirty="0">
                <a:solidFill>
                  <a:srgbClr val="000000"/>
                </a:solidFill>
                <a:latin typeface="Open Sauce"/>
              </a:rPr>
              <a:t>, </a:t>
            </a:r>
            <a:r>
              <a:rPr lang="en-US" sz="2318" dirty="0" err="1">
                <a:solidFill>
                  <a:srgbClr val="000000"/>
                </a:solidFill>
                <a:latin typeface="Open Sauce"/>
              </a:rPr>
              <a:t>minúsculas</a:t>
            </a:r>
            <a:r>
              <a:rPr lang="en-US" sz="2318" dirty="0">
                <a:solidFill>
                  <a:srgbClr val="000000"/>
                </a:solidFill>
                <a:latin typeface="Open Sauce"/>
              </a:rPr>
              <a:t>, </a:t>
            </a:r>
            <a:r>
              <a:rPr lang="en-US" sz="2318" dirty="0" err="1">
                <a:solidFill>
                  <a:srgbClr val="000000"/>
                </a:solidFill>
                <a:latin typeface="Open Sauce"/>
              </a:rPr>
              <a:t>números</a:t>
            </a:r>
            <a:r>
              <a:rPr lang="en-US" sz="2318" dirty="0">
                <a:solidFill>
                  <a:srgbClr val="000000"/>
                </a:solidFill>
                <a:latin typeface="Open Sauce"/>
              </a:rPr>
              <a:t> y </a:t>
            </a:r>
            <a:r>
              <a:rPr lang="en-US" sz="2318" dirty="0" err="1">
                <a:solidFill>
                  <a:srgbClr val="000000"/>
                </a:solidFill>
                <a:latin typeface="Open Sauce"/>
              </a:rPr>
              <a:t>signos</a:t>
            </a:r>
            <a:r>
              <a:rPr lang="en-US" sz="2318" dirty="0">
                <a:solidFill>
                  <a:srgbClr val="000000"/>
                </a:solidFill>
                <a:latin typeface="Open Sauce"/>
              </a:rPr>
              <a:t>, </a:t>
            </a:r>
            <a:r>
              <a:rPr lang="en-US" sz="2318" dirty="0" err="1">
                <a:solidFill>
                  <a:srgbClr val="000000"/>
                </a:solidFill>
                <a:latin typeface="Open Sauce"/>
              </a:rPr>
              <a:t>implementando</a:t>
            </a:r>
            <a:r>
              <a:rPr lang="en-US" sz="2318" dirty="0">
                <a:solidFill>
                  <a:srgbClr val="000000"/>
                </a:solidFill>
                <a:latin typeface="Open Sauce"/>
              </a:rPr>
              <a:t> </a:t>
            </a:r>
            <a:r>
              <a:rPr lang="en-US" sz="2318" dirty="0" err="1">
                <a:solidFill>
                  <a:srgbClr val="000000"/>
                </a:solidFill>
                <a:latin typeface="Open Sauce"/>
              </a:rPr>
              <a:t>mecanismos</a:t>
            </a:r>
            <a:r>
              <a:rPr lang="en-US" sz="2318" dirty="0">
                <a:solidFill>
                  <a:srgbClr val="000000"/>
                </a:solidFill>
                <a:latin typeface="Open Sauce"/>
              </a:rPr>
              <a:t> de MFA ( </a:t>
            </a:r>
            <a:r>
              <a:rPr lang="en-US" sz="2318" dirty="0" err="1">
                <a:solidFill>
                  <a:srgbClr val="000000"/>
                </a:solidFill>
                <a:latin typeface="Open Sauce"/>
              </a:rPr>
              <a:t>tarjetas</a:t>
            </a:r>
            <a:r>
              <a:rPr lang="en-US" sz="2318" dirty="0">
                <a:solidFill>
                  <a:srgbClr val="000000"/>
                </a:solidFill>
                <a:latin typeface="Open Sauce"/>
              </a:rPr>
              <a:t> de </a:t>
            </a:r>
            <a:r>
              <a:rPr lang="en-US" sz="2318" dirty="0" err="1">
                <a:solidFill>
                  <a:srgbClr val="000000"/>
                </a:solidFill>
                <a:latin typeface="Open Sauce"/>
              </a:rPr>
              <a:t>empleado</a:t>
            </a:r>
            <a:r>
              <a:rPr lang="en-US" sz="2318" dirty="0">
                <a:solidFill>
                  <a:srgbClr val="000000"/>
                </a:solidFill>
                <a:latin typeface="Open Sauce"/>
              </a:rPr>
              <a:t>, </a:t>
            </a:r>
            <a:r>
              <a:rPr lang="en-US" sz="2318" dirty="0" err="1">
                <a:solidFill>
                  <a:srgbClr val="000000"/>
                </a:solidFill>
                <a:latin typeface="Open Sauce"/>
              </a:rPr>
              <a:t>aplicación</a:t>
            </a:r>
            <a:r>
              <a:rPr lang="en-US" sz="2318" dirty="0">
                <a:solidFill>
                  <a:srgbClr val="000000"/>
                </a:solidFill>
                <a:latin typeface="Open Sauce"/>
              </a:rPr>
              <a:t> de </a:t>
            </a:r>
            <a:r>
              <a:rPr lang="en-US" sz="2318" dirty="0" err="1">
                <a:solidFill>
                  <a:srgbClr val="000000"/>
                </a:solidFill>
                <a:latin typeface="Open Sauce"/>
              </a:rPr>
              <a:t>autenticación</a:t>
            </a:r>
            <a:r>
              <a:rPr lang="en-US" sz="2318" dirty="0">
                <a:solidFill>
                  <a:srgbClr val="000000"/>
                </a:solidFill>
                <a:latin typeface="Open Sauce"/>
              </a:rPr>
              <a:t>) y </a:t>
            </a:r>
            <a:r>
              <a:rPr lang="en-US" sz="2318" dirty="0" err="1">
                <a:solidFill>
                  <a:srgbClr val="000000"/>
                </a:solidFill>
                <a:latin typeface="Open Sauce"/>
              </a:rPr>
              <a:t>el</a:t>
            </a:r>
            <a:r>
              <a:rPr lang="en-US" sz="2318" dirty="0">
                <a:solidFill>
                  <a:srgbClr val="000000"/>
                </a:solidFill>
                <a:latin typeface="Open Sauce"/>
              </a:rPr>
              <a:t> </a:t>
            </a:r>
            <a:r>
              <a:rPr lang="en-US" sz="2318" dirty="0" err="1">
                <a:solidFill>
                  <a:srgbClr val="000000"/>
                </a:solidFill>
                <a:latin typeface="Open Sauce"/>
              </a:rPr>
              <a:t>uso</a:t>
            </a:r>
            <a:r>
              <a:rPr lang="en-US" sz="2318" dirty="0">
                <a:solidFill>
                  <a:srgbClr val="000000"/>
                </a:solidFill>
                <a:latin typeface="Open Sauce"/>
              </a:rPr>
              <a:t> </a:t>
            </a:r>
            <a:r>
              <a:rPr lang="en-US" sz="2318" dirty="0" err="1">
                <a:solidFill>
                  <a:srgbClr val="000000"/>
                </a:solidFill>
                <a:latin typeface="Open Sauce"/>
              </a:rPr>
              <a:t>obligatorio</a:t>
            </a:r>
            <a:r>
              <a:rPr lang="en-US" sz="2318" dirty="0">
                <a:solidFill>
                  <a:srgbClr val="000000"/>
                </a:solidFill>
                <a:latin typeface="Open Sauce"/>
              </a:rPr>
              <a:t> de HTTPs.</a:t>
            </a:r>
          </a:p>
          <a:p>
            <a:pPr marL="500622" lvl="1" indent="-250311" algn="just">
              <a:lnSpc>
                <a:spcPts val="3014"/>
              </a:lnSpc>
              <a:buFont typeface="Arial"/>
              <a:buChar char="•"/>
            </a:pPr>
            <a:r>
              <a:rPr lang="en-US" sz="2318" dirty="0" err="1">
                <a:solidFill>
                  <a:srgbClr val="000000"/>
                </a:solidFill>
                <a:latin typeface="Open Sauce"/>
              </a:rPr>
              <a:t>Mejorar</a:t>
            </a:r>
            <a:r>
              <a:rPr lang="en-US" sz="2318" dirty="0">
                <a:solidFill>
                  <a:srgbClr val="000000"/>
                </a:solidFill>
                <a:latin typeface="Open Sauce"/>
              </a:rPr>
              <a:t> la </a:t>
            </a:r>
            <a:r>
              <a:rPr lang="en-US" sz="2318" dirty="0" err="1">
                <a:solidFill>
                  <a:srgbClr val="000000"/>
                </a:solidFill>
                <a:latin typeface="Open Sauce"/>
              </a:rPr>
              <a:t>protección</a:t>
            </a:r>
            <a:r>
              <a:rPr lang="en-US" sz="2318" dirty="0">
                <a:solidFill>
                  <a:srgbClr val="000000"/>
                </a:solidFill>
                <a:latin typeface="Open Sauce"/>
              </a:rPr>
              <a:t> de  </a:t>
            </a:r>
            <a:r>
              <a:rPr lang="en-US" sz="2318" dirty="0" err="1">
                <a:solidFill>
                  <a:srgbClr val="000000"/>
                </a:solidFill>
                <a:latin typeface="Open Sauce"/>
              </a:rPr>
              <a:t>datos</a:t>
            </a:r>
            <a:r>
              <a:rPr lang="en-US" sz="2318" dirty="0">
                <a:solidFill>
                  <a:srgbClr val="000000"/>
                </a:solidFill>
                <a:latin typeface="Open Sauce"/>
              </a:rPr>
              <a:t> </a:t>
            </a:r>
            <a:r>
              <a:rPr lang="en-US" sz="2318" dirty="0" err="1">
                <a:solidFill>
                  <a:srgbClr val="000000"/>
                </a:solidFill>
                <a:latin typeface="Open Sauce"/>
              </a:rPr>
              <a:t>sensibles</a:t>
            </a:r>
            <a:r>
              <a:rPr lang="en-US" sz="2318" dirty="0">
                <a:solidFill>
                  <a:srgbClr val="000000"/>
                </a:solidFill>
                <a:latin typeface="Open Sauce"/>
              </a:rPr>
              <a:t>, </a:t>
            </a:r>
            <a:r>
              <a:rPr lang="en-US" sz="2318" dirty="0" err="1">
                <a:solidFill>
                  <a:srgbClr val="000000"/>
                </a:solidFill>
                <a:latin typeface="Open Sauce"/>
              </a:rPr>
              <a:t>ya</a:t>
            </a:r>
            <a:r>
              <a:rPr lang="en-US" sz="2318" dirty="0">
                <a:solidFill>
                  <a:srgbClr val="000000"/>
                </a:solidFill>
                <a:latin typeface="Open Sauce"/>
              </a:rPr>
              <a:t> que </a:t>
            </a:r>
            <a:r>
              <a:rPr lang="en-US" sz="2318" dirty="0" err="1">
                <a:solidFill>
                  <a:srgbClr val="000000"/>
                </a:solidFill>
                <a:latin typeface="Open Sauce"/>
              </a:rPr>
              <a:t>pueden</a:t>
            </a:r>
            <a:r>
              <a:rPr lang="en-US" sz="2318" dirty="0">
                <a:solidFill>
                  <a:srgbClr val="000000"/>
                </a:solidFill>
                <a:latin typeface="Open Sauce"/>
              </a:rPr>
              <a:t> ser </a:t>
            </a:r>
            <a:r>
              <a:rPr lang="en-US" sz="2318" dirty="0" err="1">
                <a:solidFill>
                  <a:srgbClr val="000000"/>
                </a:solidFill>
                <a:latin typeface="Open Sauce"/>
              </a:rPr>
              <a:t>usados</a:t>
            </a:r>
            <a:r>
              <a:rPr lang="en-US" sz="2318" dirty="0">
                <a:solidFill>
                  <a:srgbClr val="000000"/>
                </a:solidFill>
                <a:latin typeface="Open Sauce"/>
              </a:rPr>
              <a:t> </a:t>
            </a:r>
            <a:r>
              <a:rPr lang="en-US" sz="2318" dirty="0" err="1">
                <a:solidFill>
                  <a:srgbClr val="000000"/>
                </a:solidFill>
                <a:latin typeface="Open Sauce"/>
              </a:rPr>
              <a:t>por</a:t>
            </a:r>
            <a:r>
              <a:rPr lang="en-US" sz="2318" dirty="0">
                <a:solidFill>
                  <a:srgbClr val="000000"/>
                </a:solidFill>
                <a:latin typeface="Open Sauce"/>
              </a:rPr>
              <a:t> </a:t>
            </a:r>
            <a:r>
              <a:rPr lang="en-US" sz="2318" dirty="0" err="1">
                <a:solidFill>
                  <a:srgbClr val="000000"/>
                </a:solidFill>
                <a:latin typeface="Open Sauce"/>
              </a:rPr>
              <a:t>los</a:t>
            </a:r>
            <a:r>
              <a:rPr lang="en-US" sz="2318" dirty="0">
                <a:solidFill>
                  <a:srgbClr val="000000"/>
                </a:solidFill>
                <a:latin typeface="Open Sauce"/>
              </a:rPr>
              <a:t> ciberatacantes </a:t>
            </a:r>
            <a:r>
              <a:rPr lang="en-US" sz="2318" dirty="0" err="1">
                <a:solidFill>
                  <a:srgbClr val="000000"/>
                </a:solidFill>
                <a:latin typeface="Open Sauce"/>
              </a:rPr>
              <a:t>como</a:t>
            </a:r>
            <a:r>
              <a:rPr lang="en-US" sz="2318" dirty="0">
                <a:solidFill>
                  <a:srgbClr val="000000"/>
                </a:solidFill>
                <a:latin typeface="Open Sauce"/>
              </a:rPr>
              <a:t> </a:t>
            </a:r>
            <a:r>
              <a:rPr lang="en-US" sz="2318" dirty="0" err="1">
                <a:solidFill>
                  <a:srgbClr val="000000"/>
                </a:solidFill>
                <a:latin typeface="Open Sauce"/>
              </a:rPr>
              <a:t>una</a:t>
            </a:r>
            <a:r>
              <a:rPr lang="en-US" sz="2318" dirty="0">
                <a:solidFill>
                  <a:srgbClr val="000000"/>
                </a:solidFill>
                <a:latin typeface="Open Sauce"/>
              </a:rPr>
              <a:t> </a:t>
            </a:r>
            <a:r>
              <a:rPr lang="en-US" sz="2318" dirty="0" err="1">
                <a:solidFill>
                  <a:srgbClr val="000000"/>
                </a:solidFill>
                <a:latin typeface="Open Sauce"/>
              </a:rPr>
              <a:t>ventana</a:t>
            </a:r>
            <a:r>
              <a:rPr lang="en-US" sz="2318" dirty="0">
                <a:solidFill>
                  <a:srgbClr val="000000"/>
                </a:solidFill>
                <a:latin typeface="Open Sauce"/>
              </a:rPr>
              <a:t> para </a:t>
            </a:r>
            <a:r>
              <a:rPr lang="en-US" sz="2318" dirty="0" err="1">
                <a:solidFill>
                  <a:srgbClr val="000000"/>
                </a:solidFill>
                <a:latin typeface="Open Sauce"/>
              </a:rPr>
              <a:t>obtener</a:t>
            </a:r>
            <a:r>
              <a:rPr lang="en-US" sz="2318" dirty="0">
                <a:solidFill>
                  <a:srgbClr val="000000"/>
                </a:solidFill>
                <a:latin typeface="Open Sauce"/>
              </a:rPr>
              <a:t> </a:t>
            </a:r>
            <a:r>
              <a:rPr lang="en-US" sz="2318" dirty="0" err="1">
                <a:solidFill>
                  <a:srgbClr val="000000"/>
                </a:solidFill>
                <a:latin typeface="Open Sauce"/>
              </a:rPr>
              <a:t>accesos</a:t>
            </a:r>
            <a:r>
              <a:rPr lang="en-US" sz="2318" dirty="0">
                <a:solidFill>
                  <a:srgbClr val="000000"/>
                </a:solidFill>
                <a:latin typeface="Open Sauce"/>
              </a:rPr>
              <a:t> no </a:t>
            </a:r>
            <a:r>
              <a:rPr lang="en-US" sz="2318" dirty="0" err="1">
                <a:solidFill>
                  <a:srgbClr val="000000"/>
                </a:solidFill>
                <a:latin typeface="Open Sauce"/>
              </a:rPr>
              <a:t>autorizados</a:t>
            </a:r>
            <a:r>
              <a:rPr lang="en-US" sz="2318" dirty="0">
                <a:solidFill>
                  <a:srgbClr val="000000"/>
                </a:solidFill>
                <a:latin typeface="Open Sauce"/>
              </a:rPr>
              <a:t>, phishing y otros </a:t>
            </a:r>
            <a:r>
              <a:rPr lang="en-US" sz="2318" dirty="0" err="1">
                <a:solidFill>
                  <a:srgbClr val="000000"/>
                </a:solidFill>
                <a:latin typeface="Open Sauce"/>
              </a:rPr>
              <a:t>tipos</a:t>
            </a:r>
            <a:r>
              <a:rPr lang="en-US" sz="2318" dirty="0">
                <a:solidFill>
                  <a:srgbClr val="000000"/>
                </a:solidFill>
                <a:latin typeface="Open Sauce"/>
              </a:rPr>
              <a:t> de </a:t>
            </a:r>
            <a:r>
              <a:rPr lang="en-US" sz="2318" dirty="0" err="1">
                <a:solidFill>
                  <a:srgbClr val="000000"/>
                </a:solidFill>
                <a:latin typeface="Open Sauce"/>
              </a:rPr>
              <a:t>fraude</a:t>
            </a:r>
            <a:r>
              <a:rPr lang="en-US" sz="2318" dirty="0">
                <a:solidFill>
                  <a:srgbClr val="000000"/>
                </a:solidFill>
                <a:latin typeface="Open Sauce"/>
              </a:rPr>
              <a:t>.</a:t>
            </a:r>
          </a:p>
          <a:p>
            <a:pPr marL="500622" lvl="1" indent="-250311" algn="l">
              <a:lnSpc>
                <a:spcPts val="3014"/>
              </a:lnSpc>
              <a:buFont typeface="Arial"/>
              <a:buChar char="•"/>
            </a:pPr>
            <a:r>
              <a:rPr lang="en-US" sz="2318" dirty="0" err="1">
                <a:solidFill>
                  <a:srgbClr val="000000"/>
                </a:solidFill>
                <a:latin typeface="Open Sauce"/>
              </a:rPr>
              <a:t>Mejorar</a:t>
            </a:r>
            <a:r>
              <a:rPr lang="en-US" sz="2318" dirty="0">
                <a:solidFill>
                  <a:srgbClr val="000000"/>
                </a:solidFill>
                <a:latin typeface="Open Sauce"/>
              </a:rPr>
              <a:t> </a:t>
            </a:r>
            <a:r>
              <a:rPr lang="en-US" sz="2318" dirty="0" err="1">
                <a:solidFill>
                  <a:srgbClr val="000000"/>
                </a:solidFill>
                <a:latin typeface="Open Sauce"/>
              </a:rPr>
              <a:t>los</a:t>
            </a:r>
            <a:r>
              <a:rPr lang="en-US" sz="2318" dirty="0">
                <a:solidFill>
                  <a:srgbClr val="000000"/>
                </a:solidFill>
                <a:latin typeface="Open Sauce"/>
              </a:rPr>
              <a:t> </a:t>
            </a:r>
            <a:r>
              <a:rPr lang="en-US" sz="2318" dirty="0" err="1">
                <a:solidFill>
                  <a:srgbClr val="000000"/>
                </a:solidFill>
                <a:latin typeface="Open Sauce"/>
              </a:rPr>
              <a:t>procesos</a:t>
            </a:r>
            <a:r>
              <a:rPr lang="en-US" sz="2318" dirty="0">
                <a:solidFill>
                  <a:srgbClr val="000000"/>
                </a:solidFill>
                <a:latin typeface="Open Sauce"/>
              </a:rPr>
              <a:t> de </a:t>
            </a:r>
            <a:r>
              <a:rPr lang="en-US" sz="2318" dirty="0" err="1">
                <a:solidFill>
                  <a:srgbClr val="000000"/>
                </a:solidFill>
                <a:latin typeface="Open Sauce"/>
              </a:rPr>
              <a:t>encriptación</a:t>
            </a:r>
            <a:r>
              <a:rPr lang="en-US" sz="2318" dirty="0">
                <a:solidFill>
                  <a:srgbClr val="000000"/>
                </a:solidFill>
                <a:latin typeface="Open Sauce"/>
              </a:rPr>
              <a:t> con un </a:t>
            </a:r>
            <a:r>
              <a:rPr lang="en-US" sz="2318" dirty="0" err="1">
                <a:solidFill>
                  <a:srgbClr val="000000"/>
                </a:solidFill>
                <a:latin typeface="Open Sauce"/>
              </a:rPr>
              <a:t>algoritmo</a:t>
            </a:r>
            <a:r>
              <a:rPr lang="en-US" sz="2318" dirty="0">
                <a:solidFill>
                  <a:srgbClr val="000000"/>
                </a:solidFill>
                <a:latin typeface="Open Sauce"/>
              </a:rPr>
              <a:t> mas </a:t>
            </a:r>
            <a:r>
              <a:rPr lang="en-US" sz="2318" dirty="0" err="1">
                <a:solidFill>
                  <a:srgbClr val="000000"/>
                </a:solidFill>
                <a:latin typeface="Open Sauce"/>
              </a:rPr>
              <a:t>seguro</a:t>
            </a:r>
            <a:r>
              <a:rPr lang="en-US" sz="2318" dirty="0">
                <a:solidFill>
                  <a:srgbClr val="000000"/>
                </a:solidFill>
                <a:latin typeface="Open Sauce"/>
              </a:rPr>
              <a:t> para la </a:t>
            </a:r>
            <a:r>
              <a:rPr lang="en-US" sz="2318" dirty="0" err="1">
                <a:solidFill>
                  <a:srgbClr val="000000"/>
                </a:solidFill>
                <a:latin typeface="Open Sauce"/>
              </a:rPr>
              <a:t>transmisión</a:t>
            </a:r>
            <a:r>
              <a:rPr lang="en-US" sz="2318" dirty="0">
                <a:solidFill>
                  <a:srgbClr val="000000"/>
                </a:solidFill>
                <a:latin typeface="Open Sauce"/>
              </a:rPr>
              <a:t> y </a:t>
            </a:r>
            <a:r>
              <a:rPr lang="en-US" sz="2318" dirty="0" err="1">
                <a:solidFill>
                  <a:srgbClr val="000000"/>
                </a:solidFill>
                <a:latin typeface="Open Sauce"/>
              </a:rPr>
              <a:t>almacenamiento</a:t>
            </a:r>
            <a:r>
              <a:rPr lang="en-US" sz="2318" dirty="0">
                <a:solidFill>
                  <a:srgbClr val="000000"/>
                </a:solidFill>
                <a:latin typeface="Open Sauce"/>
              </a:rPr>
              <a:t> de </a:t>
            </a:r>
            <a:r>
              <a:rPr lang="en-US" sz="2318" dirty="0" err="1">
                <a:solidFill>
                  <a:srgbClr val="000000"/>
                </a:solidFill>
                <a:latin typeface="Open Sauce"/>
              </a:rPr>
              <a:t>datos</a:t>
            </a:r>
            <a:r>
              <a:rPr lang="en-US" sz="2318" dirty="0">
                <a:solidFill>
                  <a:srgbClr val="000000"/>
                </a:solidFill>
                <a:latin typeface="Open Sauce"/>
              </a:rPr>
              <a:t> </a:t>
            </a:r>
            <a:r>
              <a:rPr lang="en-US" sz="2318" dirty="0" err="1">
                <a:solidFill>
                  <a:srgbClr val="000000"/>
                </a:solidFill>
                <a:latin typeface="Open Sauce"/>
              </a:rPr>
              <a:t>sensibles</a:t>
            </a:r>
            <a:r>
              <a:rPr lang="en-US" sz="2318" dirty="0">
                <a:solidFill>
                  <a:srgbClr val="000000"/>
                </a:solidFill>
                <a:latin typeface="Open Sauce"/>
              </a:rPr>
              <a:t>, </a:t>
            </a:r>
            <a:r>
              <a:rPr lang="en-US" sz="2318" dirty="0" err="1">
                <a:solidFill>
                  <a:srgbClr val="000000"/>
                </a:solidFill>
                <a:latin typeface="Open Sauce"/>
              </a:rPr>
              <a:t>instalando</a:t>
            </a:r>
            <a:r>
              <a:rPr lang="en-US" sz="2318" dirty="0">
                <a:solidFill>
                  <a:srgbClr val="000000"/>
                </a:solidFill>
                <a:latin typeface="Open Sauce"/>
              </a:rPr>
              <a:t> un </a:t>
            </a:r>
            <a:r>
              <a:rPr lang="en-US" sz="2318" dirty="0" err="1">
                <a:solidFill>
                  <a:srgbClr val="000000"/>
                </a:solidFill>
                <a:latin typeface="Open Sauce"/>
              </a:rPr>
              <a:t>servidor</a:t>
            </a:r>
            <a:r>
              <a:rPr lang="en-US" sz="2318" dirty="0">
                <a:solidFill>
                  <a:srgbClr val="000000"/>
                </a:solidFill>
                <a:latin typeface="Open Sauce"/>
              </a:rPr>
              <a:t> </a:t>
            </a:r>
            <a:r>
              <a:rPr lang="en-US" sz="2318" dirty="0" err="1">
                <a:solidFill>
                  <a:srgbClr val="000000"/>
                </a:solidFill>
                <a:latin typeface="Open Sauce"/>
              </a:rPr>
              <a:t>dedicado</a:t>
            </a:r>
            <a:r>
              <a:rPr lang="en-US" sz="2318" dirty="0">
                <a:solidFill>
                  <a:srgbClr val="000000"/>
                </a:solidFill>
                <a:latin typeface="Open Sauce"/>
              </a:rPr>
              <a:t> de </a:t>
            </a:r>
            <a:r>
              <a:rPr lang="en-US" sz="2318" dirty="0" err="1">
                <a:solidFill>
                  <a:srgbClr val="000000"/>
                </a:solidFill>
                <a:latin typeface="Open Sauce"/>
              </a:rPr>
              <a:t>transmisión</a:t>
            </a:r>
            <a:r>
              <a:rPr lang="en-US" sz="2318" dirty="0">
                <a:solidFill>
                  <a:srgbClr val="000000"/>
                </a:solidFill>
                <a:latin typeface="Open Sauce"/>
              </a:rPr>
              <a:t> </a:t>
            </a:r>
            <a:r>
              <a:rPr lang="en-US" sz="2318" dirty="0" err="1">
                <a:solidFill>
                  <a:srgbClr val="000000"/>
                </a:solidFill>
                <a:latin typeface="Open Sauce"/>
              </a:rPr>
              <a:t>en</a:t>
            </a:r>
            <a:r>
              <a:rPr lang="en-US" sz="2318" dirty="0">
                <a:solidFill>
                  <a:srgbClr val="000000"/>
                </a:solidFill>
                <a:latin typeface="Open Sauce"/>
              </a:rPr>
              <a:t> </a:t>
            </a:r>
            <a:r>
              <a:rPr lang="en-US" sz="2318" dirty="0" err="1">
                <a:solidFill>
                  <a:srgbClr val="000000"/>
                </a:solidFill>
                <a:latin typeface="Open Sauce"/>
              </a:rPr>
              <a:t>una</a:t>
            </a:r>
            <a:r>
              <a:rPr lang="en-US" sz="2318" dirty="0">
                <a:solidFill>
                  <a:srgbClr val="000000"/>
                </a:solidFill>
                <a:latin typeface="Open Sauce"/>
              </a:rPr>
              <a:t> sola </a:t>
            </a:r>
            <a:r>
              <a:rPr lang="en-US" sz="2318" dirty="0" err="1">
                <a:solidFill>
                  <a:srgbClr val="000000"/>
                </a:solidFill>
                <a:latin typeface="Open Sauce"/>
              </a:rPr>
              <a:t>dirección</a:t>
            </a:r>
            <a:r>
              <a:rPr lang="en-US" sz="2318" dirty="0">
                <a:solidFill>
                  <a:srgbClr val="000000"/>
                </a:solidFill>
                <a:latin typeface="Open Sauce"/>
              </a:rPr>
              <a:t> para </a:t>
            </a:r>
            <a:r>
              <a:rPr lang="en-US" sz="2318" dirty="0" err="1">
                <a:solidFill>
                  <a:srgbClr val="000000"/>
                </a:solidFill>
                <a:latin typeface="Open Sauce"/>
              </a:rPr>
              <a:t>dicho</a:t>
            </a:r>
            <a:r>
              <a:rPr lang="en-US" sz="2318" dirty="0">
                <a:solidFill>
                  <a:srgbClr val="000000"/>
                </a:solidFill>
                <a:latin typeface="Open Sauce"/>
              </a:rPr>
              <a:t> </a:t>
            </a:r>
            <a:r>
              <a:rPr lang="en-US" sz="2318" dirty="0" err="1">
                <a:solidFill>
                  <a:srgbClr val="000000"/>
                </a:solidFill>
                <a:latin typeface="Open Sauce"/>
              </a:rPr>
              <a:t>almacenamiento</a:t>
            </a:r>
            <a:r>
              <a:rPr lang="en-US" sz="2318" dirty="0">
                <a:solidFill>
                  <a:srgbClr val="000000"/>
                </a:solidFill>
                <a:latin typeface="Open Sauce"/>
              </a:rPr>
              <a:t>, </a:t>
            </a:r>
            <a:r>
              <a:rPr lang="en-US" sz="2318" dirty="0" err="1">
                <a:solidFill>
                  <a:srgbClr val="000000"/>
                </a:solidFill>
                <a:latin typeface="Open Sauce"/>
              </a:rPr>
              <a:t>dispositivos</a:t>
            </a:r>
            <a:r>
              <a:rPr lang="en-US" sz="2318" dirty="0">
                <a:solidFill>
                  <a:srgbClr val="000000"/>
                </a:solidFill>
                <a:latin typeface="Open Sauce"/>
              </a:rPr>
              <a:t> IDS/IPS y anti ARP spoofing.</a:t>
            </a:r>
          </a:p>
          <a:p>
            <a:pPr marL="500622" lvl="1" indent="-250311" algn="l">
              <a:lnSpc>
                <a:spcPts val="3014"/>
              </a:lnSpc>
              <a:spcBef>
                <a:spcPct val="0"/>
              </a:spcBef>
              <a:buFont typeface="Arial"/>
              <a:buChar char="•"/>
            </a:pPr>
            <a:endParaRPr lang="en-US" sz="2318" dirty="0">
              <a:solidFill>
                <a:srgbClr val="000000"/>
              </a:solidFill>
              <a:latin typeface="Open Sauce"/>
            </a:endParaRPr>
          </a:p>
        </p:txBody>
      </p:sp>
      <p:sp>
        <p:nvSpPr>
          <p:cNvPr id="20" name="TextBox 20"/>
          <p:cNvSpPr txBox="1"/>
          <p:nvPr/>
        </p:nvSpPr>
        <p:spPr>
          <a:xfrm>
            <a:off x="9144000" y="1867375"/>
            <a:ext cx="6791593" cy="339731"/>
          </a:xfrm>
          <a:prstGeom prst="rect">
            <a:avLst/>
          </a:prstGeom>
        </p:spPr>
        <p:txBody>
          <a:bodyPr lIns="0" tIns="0" rIns="0" bIns="0" rtlCol="0" anchor="t">
            <a:spAutoFit/>
          </a:bodyPr>
          <a:lstStyle/>
          <a:p>
            <a:pPr algn="l">
              <a:lnSpc>
                <a:spcPts val="2575"/>
              </a:lnSpc>
            </a:pPr>
            <a:r>
              <a:rPr lang="en-US" sz="2500">
                <a:solidFill>
                  <a:srgbClr val="00BF63"/>
                </a:solidFill>
                <a:latin typeface="DM Sans Bold"/>
              </a:rPr>
              <a:t>estructura de los dominios y subdominios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848403" y="568662"/>
            <a:ext cx="920075" cy="9200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267702" y="9082045"/>
            <a:ext cx="634319" cy="6343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844885" y="0"/>
            <a:ext cx="1870268" cy="3553953"/>
          </a:xfrm>
          <a:custGeom>
            <a:avLst/>
            <a:gdLst/>
            <a:ahLst/>
            <a:cxnLst/>
            <a:rect l="l" t="t" r="r" b="b"/>
            <a:pathLst>
              <a:path w="1870268" h="3553953">
                <a:moveTo>
                  <a:pt x="0" y="0"/>
                </a:moveTo>
                <a:lnTo>
                  <a:pt x="1870268" y="0"/>
                </a:lnTo>
                <a:lnTo>
                  <a:pt x="1870268" y="3553953"/>
                </a:lnTo>
                <a:lnTo>
                  <a:pt x="0" y="35539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AutoShape 9"/>
          <p:cNvSpPr/>
          <p:nvPr/>
        </p:nvSpPr>
        <p:spPr>
          <a:xfrm rot="5400000">
            <a:off x="3564407" y="6705067"/>
            <a:ext cx="5058841" cy="0"/>
          </a:xfrm>
          <a:prstGeom prst="line">
            <a:avLst/>
          </a:prstGeom>
          <a:ln w="47625" cap="flat">
            <a:solidFill>
              <a:srgbClr val="000000"/>
            </a:solidFill>
            <a:prstDash val="solid"/>
            <a:headEnd type="none" w="sm" len="sm"/>
            <a:tailEnd type="none" w="sm" len="sm"/>
          </a:ln>
        </p:spPr>
      </p:sp>
      <p:sp>
        <p:nvSpPr>
          <p:cNvPr id="10" name="Freeform 10"/>
          <p:cNvSpPr/>
          <p:nvPr/>
        </p:nvSpPr>
        <p:spPr>
          <a:xfrm rot="-5400000">
            <a:off x="826062" y="8541433"/>
            <a:ext cx="1652124" cy="3304247"/>
          </a:xfrm>
          <a:custGeom>
            <a:avLst/>
            <a:gdLst/>
            <a:ahLst/>
            <a:cxnLst/>
            <a:rect l="l" t="t" r="r" b="b"/>
            <a:pathLst>
              <a:path w="1652124" h="3304247">
                <a:moveTo>
                  <a:pt x="0" y="0"/>
                </a:moveTo>
                <a:lnTo>
                  <a:pt x="1652123" y="0"/>
                </a:lnTo>
                <a:lnTo>
                  <a:pt x="1652123" y="3304248"/>
                </a:lnTo>
                <a:lnTo>
                  <a:pt x="0" y="33042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836311" y="1378706"/>
            <a:ext cx="10071843" cy="1087121"/>
          </a:xfrm>
          <a:prstGeom prst="rect">
            <a:avLst/>
          </a:prstGeom>
        </p:spPr>
        <p:txBody>
          <a:bodyPr lIns="0" tIns="0" rIns="0" bIns="0" rtlCol="0" anchor="t">
            <a:spAutoFit/>
          </a:bodyPr>
          <a:lstStyle/>
          <a:p>
            <a:pPr algn="l">
              <a:lnSpc>
                <a:spcPts val="8240"/>
              </a:lnSpc>
            </a:pPr>
            <a:r>
              <a:rPr lang="en-US" sz="8000">
                <a:solidFill>
                  <a:srgbClr val="062E64"/>
                </a:solidFill>
                <a:latin typeface="DM Sans Bold"/>
              </a:rPr>
              <a:t>Evidencias digitales</a:t>
            </a:r>
          </a:p>
        </p:txBody>
      </p:sp>
      <p:sp>
        <p:nvSpPr>
          <p:cNvPr id="13" name="TextBox 13"/>
          <p:cNvSpPr txBox="1"/>
          <p:nvPr/>
        </p:nvSpPr>
        <p:spPr>
          <a:xfrm>
            <a:off x="1088311" y="4180475"/>
            <a:ext cx="4783921" cy="2507097"/>
          </a:xfrm>
          <a:prstGeom prst="rect">
            <a:avLst/>
          </a:prstGeom>
        </p:spPr>
        <p:txBody>
          <a:bodyPr lIns="0" tIns="0" rIns="0" bIns="0" rtlCol="0" anchor="t">
            <a:spAutoFit/>
          </a:bodyPr>
          <a:lstStyle/>
          <a:p>
            <a:pPr marL="0" lvl="0" indent="0" algn="just">
              <a:lnSpc>
                <a:spcPts val="3250"/>
              </a:lnSpc>
              <a:spcBef>
                <a:spcPct val="0"/>
              </a:spcBef>
            </a:pPr>
            <a:r>
              <a:rPr lang="en-US" sz="2500" dirty="0" err="1">
                <a:solidFill>
                  <a:srgbClr val="000000"/>
                </a:solidFill>
                <a:latin typeface="Open Sauce"/>
              </a:rPr>
              <a:t>Herramienta</a:t>
            </a:r>
            <a:r>
              <a:rPr lang="en-US" sz="2500" dirty="0">
                <a:solidFill>
                  <a:srgbClr val="000000"/>
                </a:solidFill>
                <a:latin typeface="Open Sauce"/>
              </a:rPr>
              <a:t> de </a:t>
            </a:r>
            <a:r>
              <a:rPr lang="en-US" sz="2500" dirty="0" err="1">
                <a:solidFill>
                  <a:srgbClr val="000000"/>
                </a:solidFill>
                <a:latin typeface="Open Sauce"/>
              </a:rPr>
              <a:t>código</a:t>
            </a:r>
            <a:r>
              <a:rPr lang="en-US" sz="2500" dirty="0">
                <a:solidFill>
                  <a:srgbClr val="000000"/>
                </a:solidFill>
                <a:latin typeface="Open Sauce"/>
              </a:rPr>
              <a:t> </a:t>
            </a:r>
            <a:r>
              <a:rPr lang="en-US" sz="2500" dirty="0" err="1">
                <a:solidFill>
                  <a:srgbClr val="000000"/>
                </a:solidFill>
                <a:latin typeface="Open Sauce"/>
              </a:rPr>
              <a:t>abierto</a:t>
            </a:r>
            <a:r>
              <a:rPr lang="en-US" sz="2500" dirty="0">
                <a:solidFill>
                  <a:srgbClr val="000000"/>
                </a:solidFill>
                <a:latin typeface="Open Sauce"/>
              </a:rPr>
              <a:t>  se utiliza para </a:t>
            </a:r>
            <a:r>
              <a:rPr lang="en-US" sz="2500" dirty="0" err="1">
                <a:solidFill>
                  <a:srgbClr val="000000"/>
                </a:solidFill>
                <a:latin typeface="Open Sauce"/>
              </a:rPr>
              <a:t>extraer</a:t>
            </a:r>
            <a:r>
              <a:rPr lang="en-US" sz="2500" dirty="0">
                <a:solidFill>
                  <a:srgbClr val="000000"/>
                </a:solidFill>
                <a:latin typeface="Open Sauce"/>
              </a:rPr>
              <a:t> </a:t>
            </a:r>
            <a:r>
              <a:rPr lang="en-US" sz="2500" dirty="0" err="1">
                <a:solidFill>
                  <a:srgbClr val="000000"/>
                </a:solidFill>
                <a:latin typeface="Open Sauce"/>
              </a:rPr>
              <a:t>información</a:t>
            </a:r>
            <a:r>
              <a:rPr lang="en-US" sz="2500" dirty="0">
                <a:solidFill>
                  <a:srgbClr val="000000"/>
                </a:solidFill>
                <a:latin typeface="Open Sauce"/>
              </a:rPr>
              <a:t> de sitios web, </a:t>
            </a:r>
            <a:r>
              <a:rPr lang="en-US" sz="2500" dirty="0" err="1">
                <a:solidFill>
                  <a:srgbClr val="000000"/>
                </a:solidFill>
                <a:latin typeface="Open Sauce"/>
              </a:rPr>
              <a:t>como</a:t>
            </a:r>
            <a:r>
              <a:rPr lang="en-US" sz="2500" dirty="0">
                <a:solidFill>
                  <a:srgbClr val="000000"/>
                </a:solidFill>
                <a:latin typeface="Open Sauce"/>
              </a:rPr>
              <a:t> </a:t>
            </a:r>
            <a:r>
              <a:rPr lang="en-US" sz="2500" dirty="0" err="1">
                <a:solidFill>
                  <a:srgbClr val="000000"/>
                </a:solidFill>
                <a:latin typeface="Open Sauce"/>
              </a:rPr>
              <a:t>direcciones</a:t>
            </a:r>
            <a:r>
              <a:rPr lang="en-US" sz="2500" dirty="0">
                <a:solidFill>
                  <a:srgbClr val="000000"/>
                </a:solidFill>
                <a:latin typeface="Open Sauce"/>
              </a:rPr>
              <a:t> de </a:t>
            </a:r>
            <a:r>
              <a:rPr lang="en-US" sz="2500" dirty="0" err="1">
                <a:solidFill>
                  <a:srgbClr val="000000"/>
                </a:solidFill>
                <a:latin typeface="Open Sauce"/>
              </a:rPr>
              <a:t>correo</a:t>
            </a:r>
            <a:r>
              <a:rPr lang="en-US" sz="2500" dirty="0">
                <a:solidFill>
                  <a:srgbClr val="000000"/>
                </a:solidFill>
                <a:latin typeface="Open Sauce"/>
              </a:rPr>
              <a:t> </a:t>
            </a:r>
            <a:r>
              <a:rPr lang="en-US" sz="2500" dirty="0" err="1">
                <a:solidFill>
                  <a:srgbClr val="000000"/>
                </a:solidFill>
                <a:latin typeface="Open Sauce"/>
              </a:rPr>
              <a:t>electrónico</a:t>
            </a:r>
            <a:r>
              <a:rPr lang="en-US" sz="2500" dirty="0">
                <a:solidFill>
                  <a:srgbClr val="000000"/>
                </a:solidFill>
                <a:latin typeface="Open Sauce"/>
              </a:rPr>
              <a:t>, enlaces, </a:t>
            </a:r>
            <a:r>
              <a:rPr lang="en-US" sz="2500" dirty="0" err="1">
                <a:solidFill>
                  <a:srgbClr val="000000"/>
                </a:solidFill>
                <a:latin typeface="Open Sauce"/>
              </a:rPr>
              <a:t>archivos</a:t>
            </a:r>
            <a:r>
              <a:rPr lang="en-US" sz="2500" dirty="0">
                <a:solidFill>
                  <a:srgbClr val="000000"/>
                </a:solidFill>
                <a:latin typeface="Open Sauce"/>
              </a:rPr>
              <a:t>, y otros </a:t>
            </a:r>
            <a:r>
              <a:rPr lang="en-US" sz="2500" dirty="0" err="1">
                <a:solidFill>
                  <a:srgbClr val="000000"/>
                </a:solidFill>
                <a:latin typeface="Open Sauce"/>
              </a:rPr>
              <a:t>datos</a:t>
            </a:r>
            <a:r>
              <a:rPr lang="en-US" sz="2500" dirty="0">
                <a:solidFill>
                  <a:srgbClr val="000000"/>
                </a:solidFill>
                <a:latin typeface="Open Sauce"/>
              </a:rPr>
              <a:t> </a:t>
            </a:r>
            <a:r>
              <a:rPr lang="en-US" sz="2500" dirty="0" err="1">
                <a:solidFill>
                  <a:srgbClr val="000000"/>
                </a:solidFill>
                <a:latin typeface="Open Sauce"/>
              </a:rPr>
              <a:t>relevantes</a:t>
            </a:r>
            <a:r>
              <a:rPr lang="en-US" sz="2500" dirty="0">
                <a:solidFill>
                  <a:srgbClr val="000000"/>
                </a:solidFill>
                <a:latin typeface="Open Sauce"/>
              </a:rPr>
              <a:t>.</a:t>
            </a:r>
          </a:p>
        </p:txBody>
      </p:sp>
      <p:sp>
        <p:nvSpPr>
          <p:cNvPr id="14" name="TextBox 14"/>
          <p:cNvSpPr txBox="1"/>
          <p:nvPr/>
        </p:nvSpPr>
        <p:spPr>
          <a:xfrm>
            <a:off x="1217608" y="6826523"/>
            <a:ext cx="4358782" cy="2083904"/>
          </a:xfrm>
          <a:prstGeom prst="rect">
            <a:avLst/>
          </a:prstGeom>
        </p:spPr>
        <p:txBody>
          <a:bodyPr lIns="0" tIns="0" rIns="0" bIns="0" rtlCol="0" anchor="t">
            <a:spAutoFit/>
          </a:bodyPr>
          <a:lstStyle/>
          <a:p>
            <a:pPr marL="0" lvl="0" indent="0" algn="just">
              <a:lnSpc>
                <a:spcPts val="3250"/>
              </a:lnSpc>
              <a:spcBef>
                <a:spcPct val="0"/>
              </a:spcBef>
            </a:pPr>
            <a:r>
              <a:rPr lang="en-US" sz="2500" dirty="0" err="1">
                <a:solidFill>
                  <a:srgbClr val="000000"/>
                </a:solidFill>
                <a:latin typeface="Open Sauce"/>
              </a:rPr>
              <a:t>Ejecutado</a:t>
            </a:r>
            <a:r>
              <a:rPr lang="en-US" sz="2500" dirty="0">
                <a:solidFill>
                  <a:srgbClr val="000000"/>
                </a:solidFill>
                <a:latin typeface="Open Sauce"/>
              </a:rPr>
              <a:t> </a:t>
            </a:r>
            <a:r>
              <a:rPr lang="en-US" sz="2500" dirty="0" err="1">
                <a:solidFill>
                  <a:srgbClr val="000000"/>
                </a:solidFill>
                <a:latin typeface="Open Sauce"/>
              </a:rPr>
              <a:t>en</a:t>
            </a:r>
            <a:r>
              <a:rPr lang="en-US" sz="2500" dirty="0">
                <a:solidFill>
                  <a:srgbClr val="000000"/>
                </a:solidFill>
                <a:latin typeface="Open Sauce"/>
              </a:rPr>
              <a:t> modo </a:t>
            </a:r>
            <a:r>
              <a:rPr lang="en-US" sz="2500" dirty="0" err="1">
                <a:solidFill>
                  <a:srgbClr val="000000"/>
                </a:solidFill>
                <a:latin typeface="Open Sauce"/>
              </a:rPr>
              <a:t>pasivo</a:t>
            </a:r>
            <a:r>
              <a:rPr lang="en-US" sz="2500" dirty="0">
                <a:solidFill>
                  <a:srgbClr val="000000"/>
                </a:solidFill>
                <a:latin typeface="Open Sauce"/>
              </a:rPr>
              <a:t> con la </a:t>
            </a:r>
            <a:r>
              <a:rPr lang="en-US" sz="2500" dirty="0" err="1">
                <a:solidFill>
                  <a:srgbClr val="000000"/>
                </a:solidFill>
                <a:latin typeface="Open Sauce"/>
              </a:rPr>
              <a:t>opción</a:t>
            </a:r>
            <a:r>
              <a:rPr lang="en-US" sz="2500" dirty="0">
                <a:solidFill>
                  <a:srgbClr val="000000"/>
                </a:solidFill>
                <a:latin typeface="Open Sauce"/>
              </a:rPr>
              <a:t> “-d 0”, se </a:t>
            </a:r>
            <a:r>
              <a:rPr lang="en-US" sz="2500" dirty="0" err="1">
                <a:solidFill>
                  <a:srgbClr val="000000"/>
                </a:solidFill>
                <a:latin typeface="Open Sauce"/>
              </a:rPr>
              <a:t>han</a:t>
            </a:r>
            <a:r>
              <a:rPr lang="en-US" sz="2500" dirty="0">
                <a:solidFill>
                  <a:srgbClr val="000000"/>
                </a:solidFill>
                <a:latin typeface="Open Sauce"/>
              </a:rPr>
              <a:t> </a:t>
            </a:r>
            <a:r>
              <a:rPr lang="en-US" sz="2500" dirty="0" err="1">
                <a:solidFill>
                  <a:srgbClr val="000000"/>
                </a:solidFill>
                <a:latin typeface="Open Sauce"/>
              </a:rPr>
              <a:t>extraido</a:t>
            </a:r>
            <a:r>
              <a:rPr lang="en-US" sz="2500" dirty="0">
                <a:solidFill>
                  <a:srgbClr val="000000"/>
                </a:solidFill>
                <a:latin typeface="Open Sauce"/>
              </a:rPr>
              <a:t> </a:t>
            </a:r>
            <a:r>
              <a:rPr lang="en-US" sz="2500" dirty="0" err="1">
                <a:solidFill>
                  <a:srgbClr val="000000"/>
                </a:solidFill>
                <a:latin typeface="Open Sauce"/>
              </a:rPr>
              <a:t>documentos</a:t>
            </a:r>
            <a:r>
              <a:rPr lang="en-US" sz="2500" dirty="0">
                <a:solidFill>
                  <a:srgbClr val="000000"/>
                </a:solidFill>
                <a:latin typeface="Open Sauce"/>
              </a:rPr>
              <a:t> </a:t>
            </a:r>
            <a:r>
              <a:rPr lang="en-US" sz="2500" dirty="0" err="1">
                <a:solidFill>
                  <a:srgbClr val="000000"/>
                </a:solidFill>
                <a:latin typeface="Open Sauce"/>
              </a:rPr>
              <a:t>internos</a:t>
            </a:r>
            <a:r>
              <a:rPr lang="en-US" sz="2500" dirty="0">
                <a:solidFill>
                  <a:srgbClr val="000000"/>
                </a:solidFill>
                <a:latin typeface="Open Sauce"/>
              </a:rPr>
              <a:t> </a:t>
            </a:r>
            <a:r>
              <a:rPr lang="en-US" sz="2500" dirty="0" err="1">
                <a:solidFill>
                  <a:srgbClr val="000000"/>
                </a:solidFill>
                <a:latin typeface="Open Sauce"/>
              </a:rPr>
              <a:t>en</a:t>
            </a:r>
            <a:r>
              <a:rPr lang="en-US" sz="2500" dirty="0">
                <a:solidFill>
                  <a:srgbClr val="000000"/>
                </a:solidFill>
                <a:latin typeface="Open Sauce"/>
              </a:rPr>
              <a:t> pdf de la </a:t>
            </a:r>
            <a:r>
              <a:rPr lang="en-US" sz="2500" dirty="0" err="1">
                <a:solidFill>
                  <a:srgbClr val="000000"/>
                </a:solidFill>
                <a:latin typeface="Open Sauce"/>
              </a:rPr>
              <a:t>organización</a:t>
            </a:r>
            <a:r>
              <a:rPr lang="en-US" sz="2500" dirty="0">
                <a:solidFill>
                  <a:srgbClr val="000000"/>
                </a:solidFill>
                <a:latin typeface="Open Sauce"/>
              </a:rPr>
              <a:t>.</a:t>
            </a:r>
          </a:p>
        </p:txBody>
      </p:sp>
      <p:sp>
        <p:nvSpPr>
          <p:cNvPr id="15" name="TextBox 15"/>
          <p:cNvSpPr txBox="1"/>
          <p:nvPr/>
        </p:nvSpPr>
        <p:spPr>
          <a:xfrm>
            <a:off x="4725823" y="142875"/>
            <a:ext cx="9555373" cy="1223005"/>
          </a:xfrm>
          <a:prstGeom prst="rect">
            <a:avLst/>
          </a:prstGeom>
        </p:spPr>
        <p:txBody>
          <a:bodyPr lIns="0" tIns="0" rIns="0" bIns="0" rtlCol="0" anchor="t">
            <a:spAutoFit/>
          </a:bodyPr>
          <a:lstStyle/>
          <a:p>
            <a:pPr algn="l">
              <a:lnSpc>
                <a:spcPts val="9269"/>
              </a:lnSpc>
            </a:pPr>
            <a:r>
              <a:rPr lang="en-US" sz="8999">
                <a:solidFill>
                  <a:srgbClr val="C20909"/>
                </a:solidFill>
                <a:latin typeface="DM Sans Bold"/>
              </a:rPr>
              <a:t>Informe Técnico</a:t>
            </a:r>
          </a:p>
        </p:txBody>
      </p:sp>
      <p:sp>
        <p:nvSpPr>
          <p:cNvPr id="16" name="TextBox 16"/>
          <p:cNvSpPr txBox="1"/>
          <p:nvPr/>
        </p:nvSpPr>
        <p:spPr>
          <a:xfrm>
            <a:off x="1881334" y="3463814"/>
            <a:ext cx="3990899" cy="735711"/>
          </a:xfrm>
          <a:prstGeom prst="rect">
            <a:avLst/>
          </a:prstGeom>
        </p:spPr>
        <p:txBody>
          <a:bodyPr lIns="0" tIns="0" rIns="0" bIns="0" rtlCol="0" anchor="t">
            <a:spAutoFit/>
          </a:bodyPr>
          <a:lstStyle/>
          <a:p>
            <a:pPr algn="l">
              <a:lnSpc>
                <a:spcPts val="5562"/>
              </a:lnSpc>
            </a:pPr>
            <a:r>
              <a:rPr lang="en-US" sz="5400">
                <a:solidFill>
                  <a:srgbClr val="062E64"/>
                </a:solidFill>
                <a:latin typeface="DM Sans Bold"/>
              </a:rPr>
              <a:t>PHOTON</a:t>
            </a:r>
          </a:p>
        </p:txBody>
      </p:sp>
      <p:pic>
        <p:nvPicPr>
          <p:cNvPr id="18" name="Imagen 17">
            <a:extLst>
              <a:ext uri="{FF2B5EF4-FFF2-40B4-BE49-F238E27FC236}">
                <a16:creationId xmlns:a16="http://schemas.microsoft.com/office/drawing/2014/main" id="{A9A1B209-FAE7-D25C-94DF-C6B8AE14945F}"/>
              </a:ext>
            </a:extLst>
          </p:cNvPr>
          <p:cNvPicPr>
            <a:picLocks noChangeAspect="1"/>
          </p:cNvPicPr>
          <p:nvPr/>
        </p:nvPicPr>
        <p:blipFill>
          <a:blip r:embed="rId6"/>
          <a:stretch>
            <a:fillRect/>
          </a:stretch>
        </p:blipFill>
        <p:spPr>
          <a:xfrm>
            <a:off x="6356161" y="2465827"/>
            <a:ext cx="10488714" cy="76782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875184" y="-2498173"/>
            <a:ext cx="7641673" cy="764167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848740" y="5546659"/>
            <a:ext cx="7641673" cy="76416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alpha val="35686"/>
              </a:srgbClr>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63807" y="8218884"/>
            <a:ext cx="1922810" cy="1922810"/>
          </a:xfrm>
          <a:custGeom>
            <a:avLst/>
            <a:gdLst/>
            <a:ahLst/>
            <a:cxnLst/>
            <a:rect l="l" t="t" r="r" b="b"/>
            <a:pathLst>
              <a:path w="1922810" h="1922810">
                <a:moveTo>
                  <a:pt x="1922810" y="0"/>
                </a:moveTo>
                <a:lnTo>
                  <a:pt x="0" y="0"/>
                </a:lnTo>
                <a:lnTo>
                  <a:pt x="0" y="1922811"/>
                </a:lnTo>
                <a:lnTo>
                  <a:pt x="1922810" y="1922811"/>
                </a:lnTo>
                <a:lnTo>
                  <a:pt x="192281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3356548" y="8941141"/>
            <a:ext cx="634319" cy="6343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6674302" y="834001"/>
            <a:ext cx="995274" cy="99527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90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400000">
            <a:off x="7725520" y="-1441733"/>
            <a:ext cx="1627814" cy="3263788"/>
          </a:xfrm>
          <a:custGeom>
            <a:avLst/>
            <a:gdLst/>
            <a:ahLst/>
            <a:cxnLst/>
            <a:rect l="l" t="t" r="r" b="b"/>
            <a:pathLst>
              <a:path w="1627814" h="3263788">
                <a:moveTo>
                  <a:pt x="0" y="0"/>
                </a:moveTo>
                <a:lnTo>
                  <a:pt x="1627814" y="0"/>
                </a:lnTo>
                <a:lnTo>
                  <a:pt x="1627814" y="3263787"/>
                </a:lnTo>
                <a:lnTo>
                  <a:pt x="0" y="32637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6013121" y="8941141"/>
            <a:ext cx="1158818" cy="2317635"/>
          </a:xfrm>
          <a:custGeom>
            <a:avLst/>
            <a:gdLst/>
            <a:ahLst/>
            <a:cxnLst/>
            <a:rect l="l" t="t" r="r" b="b"/>
            <a:pathLst>
              <a:path w="1158818" h="2317635">
                <a:moveTo>
                  <a:pt x="0" y="0"/>
                </a:moveTo>
                <a:lnTo>
                  <a:pt x="1158818" y="0"/>
                </a:lnTo>
                <a:lnTo>
                  <a:pt x="1158818" y="2317635"/>
                </a:lnTo>
                <a:lnTo>
                  <a:pt x="0" y="2317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7376334" y="2246378"/>
            <a:ext cx="10911666" cy="6857069"/>
          </a:xfrm>
          <a:custGeom>
            <a:avLst/>
            <a:gdLst/>
            <a:ahLst/>
            <a:cxnLst/>
            <a:rect l="l" t="t" r="r" b="b"/>
            <a:pathLst>
              <a:path w="10911666" h="6857069">
                <a:moveTo>
                  <a:pt x="0" y="0"/>
                </a:moveTo>
                <a:lnTo>
                  <a:pt x="10911666" y="0"/>
                </a:lnTo>
                <a:lnTo>
                  <a:pt x="10911666" y="6857069"/>
                </a:lnTo>
                <a:lnTo>
                  <a:pt x="0" y="6857069"/>
                </a:lnTo>
                <a:lnTo>
                  <a:pt x="0" y="0"/>
                </a:lnTo>
                <a:close/>
              </a:path>
            </a:pathLst>
          </a:custGeom>
          <a:blipFill>
            <a:blip r:embed="rId8"/>
            <a:stretch>
              <a:fillRect l="-12405" t="-13943" r="-12705" b="-6512"/>
            </a:stretch>
          </a:blipFill>
        </p:spPr>
      </p:sp>
      <p:sp>
        <p:nvSpPr>
          <p:cNvPr id="18" name="TextBox 18"/>
          <p:cNvSpPr txBox="1"/>
          <p:nvPr/>
        </p:nvSpPr>
        <p:spPr>
          <a:xfrm>
            <a:off x="829583" y="3518292"/>
            <a:ext cx="6322568" cy="1661545"/>
          </a:xfrm>
          <a:prstGeom prst="rect">
            <a:avLst/>
          </a:prstGeom>
        </p:spPr>
        <p:txBody>
          <a:bodyPr wrap="square" lIns="0" tIns="0" rIns="0" bIns="0" rtlCol="0" anchor="t">
            <a:spAutoFit/>
          </a:bodyPr>
          <a:lstStyle/>
          <a:p>
            <a:pPr marL="0" lvl="0" indent="0" algn="just">
              <a:lnSpc>
                <a:spcPts val="3290"/>
              </a:lnSpc>
              <a:spcBef>
                <a:spcPct val="0"/>
              </a:spcBef>
            </a:pPr>
            <a:r>
              <a:rPr lang="en-US" sz="2530" dirty="0" err="1">
                <a:solidFill>
                  <a:srgbClr val="000000"/>
                </a:solidFill>
                <a:latin typeface="Open Sauce"/>
              </a:rPr>
              <a:t>Herramienta</a:t>
            </a:r>
            <a:r>
              <a:rPr lang="en-US" sz="2530" dirty="0">
                <a:solidFill>
                  <a:srgbClr val="000000"/>
                </a:solidFill>
                <a:latin typeface="Open Sauce"/>
              </a:rPr>
              <a:t> </a:t>
            </a:r>
            <a:r>
              <a:rPr lang="en-US" sz="2530" dirty="0" err="1">
                <a:solidFill>
                  <a:srgbClr val="000000"/>
                </a:solidFill>
                <a:latin typeface="Open Sauce"/>
              </a:rPr>
              <a:t>usada</a:t>
            </a:r>
            <a:r>
              <a:rPr lang="en-US" sz="2530" dirty="0">
                <a:solidFill>
                  <a:srgbClr val="000000"/>
                </a:solidFill>
                <a:latin typeface="Open Sauce"/>
              </a:rPr>
              <a:t> </a:t>
            </a:r>
            <a:r>
              <a:rPr lang="en-US" sz="2530" dirty="0" err="1">
                <a:solidFill>
                  <a:srgbClr val="000000"/>
                </a:solidFill>
                <a:latin typeface="Open Sauce"/>
              </a:rPr>
              <a:t>parala</a:t>
            </a:r>
            <a:r>
              <a:rPr lang="en-US" sz="2530" dirty="0">
                <a:solidFill>
                  <a:srgbClr val="000000"/>
                </a:solidFill>
                <a:latin typeface="Open Sauce"/>
              </a:rPr>
              <a:t> </a:t>
            </a:r>
            <a:r>
              <a:rPr lang="en-US" sz="2530" dirty="0" err="1">
                <a:solidFill>
                  <a:srgbClr val="000000"/>
                </a:solidFill>
                <a:latin typeface="Open Sauce"/>
              </a:rPr>
              <a:t>extracción</a:t>
            </a:r>
            <a:r>
              <a:rPr lang="en-US" sz="2530" dirty="0">
                <a:solidFill>
                  <a:srgbClr val="000000"/>
                </a:solidFill>
                <a:latin typeface="Open Sauce"/>
              </a:rPr>
              <a:t> de </a:t>
            </a:r>
            <a:r>
              <a:rPr lang="en-US" sz="2530" dirty="0" err="1">
                <a:solidFill>
                  <a:srgbClr val="000000"/>
                </a:solidFill>
                <a:latin typeface="Open Sauce"/>
              </a:rPr>
              <a:t>metadatos</a:t>
            </a:r>
            <a:r>
              <a:rPr lang="en-US" sz="2530" dirty="0">
                <a:solidFill>
                  <a:srgbClr val="000000"/>
                </a:solidFill>
                <a:latin typeface="Open Sauce"/>
              </a:rPr>
              <a:t> de </a:t>
            </a:r>
            <a:r>
              <a:rPr lang="en-US" sz="2530" dirty="0" err="1">
                <a:solidFill>
                  <a:srgbClr val="000000"/>
                </a:solidFill>
                <a:latin typeface="Open Sauce"/>
              </a:rPr>
              <a:t>múltiples</a:t>
            </a:r>
            <a:r>
              <a:rPr lang="en-US" sz="2530" dirty="0">
                <a:solidFill>
                  <a:srgbClr val="000000"/>
                </a:solidFill>
                <a:latin typeface="Open Sauce"/>
              </a:rPr>
              <a:t> </a:t>
            </a:r>
            <a:r>
              <a:rPr lang="en-US" sz="2530" dirty="0" err="1">
                <a:solidFill>
                  <a:srgbClr val="000000"/>
                </a:solidFill>
                <a:latin typeface="Open Sauce"/>
              </a:rPr>
              <a:t>archivos</a:t>
            </a:r>
            <a:r>
              <a:rPr lang="en-US" sz="2530" dirty="0">
                <a:solidFill>
                  <a:srgbClr val="000000"/>
                </a:solidFill>
                <a:latin typeface="Open Sauce"/>
              </a:rPr>
              <a:t> de imagen, audio y video, </a:t>
            </a:r>
            <a:r>
              <a:rPr lang="en-US" sz="2530" dirty="0" err="1">
                <a:solidFill>
                  <a:srgbClr val="000000"/>
                </a:solidFill>
                <a:latin typeface="Open Sauce"/>
              </a:rPr>
              <a:t>pudiendo</a:t>
            </a:r>
            <a:r>
              <a:rPr lang="en-US" sz="2530" dirty="0">
                <a:solidFill>
                  <a:srgbClr val="000000"/>
                </a:solidFill>
                <a:latin typeface="Open Sauce"/>
              </a:rPr>
              <a:t>  leer y </a:t>
            </a:r>
            <a:r>
              <a:rPr lang="en-US" sz="2530" dirty="0" err="1">
                <a:solidFill>
                  <a:srgbClr val="000000"/>
                </a:solidFill>
                <a:latin typeface="Open Sauce"/>
              </a:rPr>
              <a:t>modificar</a:t>
            </a:r>
            <a:r>
              <a:rPr lang="en-US" sz="2530" dirty="0">
                <a:solidFill>
                  <a:srgbClr val="000000"/>
                </a:solidFill>
                <a:latin typeface="Open Sauce"/>
              </a:rPr>
              <a:t> </a:t>
            </a:r>
            <a:r>
              <a:rPr lang="en-US" sz="2530" dirty="0" err="1">
                <a:solidFill>
                  <a:srgbClr val="000000"/>
                </a:solidFill>
                <a:latin typeface="Open Sauce"/>
              </a:rPr>
              <a:t>los</a:t>
            </a:r>
            <a:r>
              <a:rPr lang="en-US" sz="2530" dirty="0">
                <a:solidFill>
                  <a:srgbClr val="000000"/>
                </a:solidFill>
                <a:latin typeface="Open Sauce"/>
              </a:rPr>
              <a:t> </a:t>
            </a:r>
            <a:r>
              <a:rPr lang="en-US" sz="2530" dirty="0" err="1">
                <a:solidFill>
                  <a:srgbClr val="000000"/>
                </a:solidFill>
                <a:latin typeface="Open Sauce"/>
              </a:rPr>
              <a:t>mismos</a:t>
            </a:r>
            <a:r>
              <a:rPr lang="en-US" sz="2530" dirty="0">
                <a:solidFill>
                  <a:srgbClr val="000000"/>
                </a:solidFill>
                <a:latin typeface="Open Sauce"/>
              </a:rPr>
              <a:t>.</a:t>
            </a:r>
          </a:p>
        </p:txBody>
      </p:sp>
      <p:sp>
        <p:nvSpPr>
          <p:cNvPr id="19" name="TextBox 19"/>
          <p:cNvSpPr txBox="1"/>
          <p:nvPr/>
        </p:nvSpPr>
        <p:spPr>
          <a:xfrm>
            <a:off x="829583" y="5305425"/>
            <a:ext cx="6322568" cy="2863850"/>
          </a:xfrm>
          <a:prstGeom prst="rect">
            <a:avLst/>
          </a:prstGeom>
        </p:spPr>
        <p:txBody>
          <a:bodyPr lIns="0" tIns="0" rIns="0" bIns="0" rtlCol="0" anchor="t">
            <a:spAutoFit/>
          </a:bodyPr>
          <a:lstStyle/>
          <a:p>
            <a:pPr algn="just">
              <a:lnSpc>
                <a:spcPts val="3249"/>
              </a:lnSpc>
              <a:spcBef>
                <a:spcPct val="0"/>
              </a:spcBef>
            </a:pPr>
            <a:r>
              <a:rPr lang="en-US" sz="2499" dirty="0">
                <a:solidFill>
                  <a:srgbClr val="000000"/>
                </a:solidFill>
                <a:latin typeface="Open Sauce"/>
              </a:rPr>
              <a:t>Al </a:t>
            </a:r>
            <a:r>
              <a:rPr lang="en-US" sz="2499" dirty="0" err="1">
                <a:solidFill>
                  <a:srgbClr val="000000"/>
                </a:solidFill>
                <a:latin typeface="Open Sauce"/>
              </a:rPr>
              <a:t>analizar</a:t>
            </a:r>
            <a:r>
              <a:rPr lang="en-US" sz="2499" dirty="0">
                <a:solidFill>
                  <a:srgbClr val="000000"/>
                </a:solidFill>
                <a:latin typeface="Open Sauce"/>
              </a:rPr>
              <a:t> </a:t>
            </a:r>
            <a:r>
              <a:rPr lang="en-US" sz="2499" dirty="0" err="1">
                <a:solidFill>
                  <a:srgbClr val="000000"/>
                </a:solidFill>
                <a:latin typeface="Open Sauce"/>
              </a:rPr>
              <a:t>ciertos</a:t>
            </a:r>
            <a:r>
              <a:rPr lang="en-US" sz="2499" dirty="0">
                <a:solidFill>
                  <a:srgbClr val="000000"/>
                </a:solidFill>
                <a:latin typeface="Open Sauce"/>
              </a:rPr>
              <a:t> </a:t>
            </a:r>
            <a:r>
              <a:rPr lang="en-US" sz="2499" dirty="0" err="1">
                <a:solidFill>
                  <a:srgbClr val="000000"/>
                </a:solidFill>
                <a:latin typeface="Open Sauce"/>
              </a:rPr>
              <a:t>archivos</a:t>
            </a:r>
            <a:r>
              <a:rPr lang="en-US" sz="2499" dirty="0">
                <a:solidFill>
                  <a:srgbClr val="000000"/>
                </a:solidFill>
                <a:latin typeface="Open Sauce"/>
              </a:rPr>
              <a:t> de </a:t>
            </a:r>
            <a:r>
              <a:rPr lang="en-US" sz="2499" dirty="0" err="1">
                <a:solidFill>
                  <a:srgbClr val="000000"/>
                </a:solidFill>
                <a:latin typeface="Open Sauce"/>
              </a:rPr>
              <a:t>los</a:t>
            </a:r>
            <a:r>
              <a:rPr lang="en-US" sz="2499" dirty="0">
                <a:solidFill>
                  <a:srgbClr val="000000"/>
                </a:solidFill>
                <a:latin typeface="Open Sauce"/>
              </a:rPr>
              <a:t> </a:t>
            </a:r>
            <a:r>
              <a:rPr lang="en-US" sz="2499" dirty="0" err="1">
                <a:solidFill>
                  <a:srgbClr val="000000"/>
                </a:solidFill>
                <a:latin typeface="Open Sauce"/>
              </a:rPr>
              <a:t>extraídos</a:t>
            </a:r>
            <a:r>
              <a:rPr lang="en-US" sz="2499" dirty="0">
                <a:solidFill>
                  <a:srgbClr val="000000"/>
                </a:solidFill>
                <a:latin typeface="Open Sauce"/>
              </a:rPr>
              <a:t> </a:t>
            </a:r>
            <a:r>
              <a:rPr lang="en-US" sz="2499" dirty="0" err="1">
                <a:solidFill>
                  <a:srgbClr val="000000"/>
                </a:solidFill>
                <a:latin typeface="Open Sauce"/>
              </a:rPr>
              <a:t>mediante</a:t>
            </a:r>
            <a:r>
              <a:rPr lang="en-US" sz="2499" dirty="0">
                <a:solidFill>
                  <a:srgbClr val="000000"/>
                </a:solidFill>
                <a:latin typeface="Open Sauce"/>
              </a:rPr>
              <a:t> Photon, se </a:t>
            </a:r>
            <a:r>
              <a:rPr lang="en-US" sz="2499" dirty="0" err="1">
                <a:solidFill>
                  <a:srgbClr val="000000"/>
                </a:solidFill>
                <a:latin typeface="Open Sauce"/>
              </a:rPr>
              <a:t>han</a:t>
            </a:r>
            <a:r>
              <a:rPr lang="en-US" sz="2499" dirty="0">
                <a:solidFill>
                  <a:srgbClr val="000000"/>
                </a:solidFill>
                <a:latin typeface="Open Sauce"/>
              </a:rPr>
              <a:t> </a:t>
            </a:r>
            <a:r>
              <a:rPr lang="en-US" sz="2499" dirty="0" err="1">
                <a:solidFill>
                  <a:srgbClr val="000000"/>
                </a:solidFill>
                <a:latin typeface="Open Sauce"/>
              </a:rPr>
              <a:t>podido</a:t>
            </a:r>
            <a:r>
              <a:rPr lang="en-US" sz="2499" dirty="0">
                <a:solidFill>
                  <a:srgbClr val="000000"/>
                </a:solidFill>
                <a:latin typeface="Open Sauce"/>
              </a:rPr>
              <a:t> </a:t>
            </a:r>
            <a:r>
              <a:rPr lang="en-US" sz="2499" dirty="0" err="1">
                <a:solidFill>
                  <a:srgbClr val="000000"/>
                </a:solidFill>
                <a:latin typeface="Open Sauce"/>
              </a:rPr>
              <a:t>extraer</a:t>
            </a:r>
            <a:r>
              <a:rPr lang="en-US" sz="2499" dirty="0">
                <a:solidFill>
                  <a:srgbClr val="000000"/>
                </a:solidFill>
                <a:latin typeface="Open Sauce"/>
              </a:rPr>
              <a:t> </a:t>
            </a:r>
            <a:r>
              <a:rPr lang="en-US" sz="2499" dirty="0" err="1">
                <a:solidFill>
                  <a:srgbClr val="000000"/>
                </a:solidFill>
                <a:latin typeface="Open Sauce"/>
              </a:rPr>
              <a:t>datos</a:t>
            </a:r>
            <a:r>
              <a:rPr lang="en-US" sz="2499" dirty="0">
                <a:solidFill>
                  <a:srgbClr val="000000"/>
                </a:solidFill>
                <a:latin typeface="Open Sauce"/>
              </a:rPr>
              <a:t> </a:t>
            </a:r>
            <a:r>
              <a:rPr lang="en-US" sz="2499" dirty="0" err="1">
                <a:solidFill>
                  <a:srgbClr val="000000"/>
                </a:solidFill>
                <a:latin typeface="Open Sauce"/>
              </a:rPr>
              <a:t>sensibles</a:t>
            </a:r>
            <a:r>
              <a:rPr lang="en-US" sz="2499" dirty="0">
                <a:solidFill>
                  <a:srgbClr val="000000"/>
                </a:solidFill>
                <a:latin typeface="Open Sauce"/>
              </a:rPr>
              <a:t> </a:t>
            </a:r>
            <a:r>
              <a:rPr lang="en-US" sz="2499" dirty="0" err="1">
                <a:solidFill>
                  <a:srgbClr val="000000"/>
                </a:solidFill>
                <a:latin typeface="Open Sauce"/>
              </a:rPr>
              <a:t>como</a:t>
            </a:r>
            <a:r>
              <a:rPr lang="en-US" sz="2499" dirty="0">
                <a:solidFill>
                  <a:srgbClr val="000000"/>
                </a:solidFill>
                <a:latin typeface="Open Sauce"/>
              </a:rPr>
              <a:t> </a:t>
            </a:r>
            <a:r>
              <a:rPr lang="en-US" sz="2499" dirty="0" err="1">
                <a:solidFill>
                  <a:srgbClr val="000000"/>
                </a:solidFill>
                <a:latin typeface="Open Sauce"/>
              </a:rPr>
              <a:t>el</a:t>
            </a:r>
            <a:r>
              <a:rPr lang="en-US" sz="2499" dirty="0">
                <a:solidFill>
                  <a:srgbClr val="000000"/>
                </a:solidFill>
                <a:latin typeface="Open Sauce"/>
              </a:rPr>
              <a:t> </a:t>
            </a:r>
            <a:r>
              <a:rPr lang="en-US" sz="2499" dirty="0" err="1">
                <a:solidFill>
                  <a:srgbClr val="000000"/>
                </a:solidFill>
                <a:latin typeface="Open Sauce"/>
              </a:rPr>
              <a:t>nombre</a:t>
            </a:r>
            <a:r>
              <a:rPr lang="en-US" sz="2499" dirty="0">
                <a:solidFill>
                  <a:srgbClr val="000000"/>
                </a:solidFill>
                <a:latin typeface="Open Sauce"/>
              </a:rPr>
              <a:t> </a:t>
            </a:r>
            <a:r>
              <a:rPr lang="en-US" sz="2499" dirty="0" err="1">
                <a:solidFill>
                  <a:srgbClr val="000000"/>
                </a:solidFill>
                <a:latin typeface="Open Sauce"/>
              </a:rPr>
              <a:t>completo</a:t>
            </a:r>
            <a:r>
              <a:rPr lang="en-US" sz="2499" dirty="0">
                <a:solidFill>
                  <a:srgbClr val="000000"/>
                </a:solidFill>
                <a:latin typeface="Open Sauce"/>
              </a:rPr>
              <a:t> del productor y </a:t>
            </a:r>
            <a:r>
              <a:rPr lang="en-US" sz="2499" dirty="0" err="1">
                <a:solidFill>
                  <a:srgbClr val="000000"/>
                </a:solidFill>
                <a:latin typeface="Open Sauce"/>
              </a:rPr>
              <a:t>autor</a:t>
            </a:r>
            <a:r>
              <a:rPr lang="en-US" sz="2499" dirty="0">
                <a:solidFill>
                  <a:srgbClr val="000000"/>
                </a:solidFill>
                <a:latin typeface="Open Sauce"/>
              </a:rPr>
              <a:t>, </a:t>
            </a:r>
            <a:r>
              <a:rPr lang="en-US" sz="2499" dirty="0" err="1">
                <a:solidFill>
                  <a:srgbClr val="000000"/>
                </a:solidFill>
                <a:latin typeface="Open Sauce"/>
              </a:rPr>
              <a:t>el</a:t>
            </a:r>
            <a:r>
              <a:rPr lang="en-US" sz="2499" dirty="0">
                <a:solidFill>
                  <a:srgbClr val="000000"/>
                </a:solidFill>
                <a:latin typeface="Open Sauce"/>
              </a:rPr>
              <a:t> software </a:t>
            </a:r>
            <a:r>
              <a:rPr lang="en-US" sz="2499" dirty="0" err="1">
                <a:solidFill>
                  <a:srgbClr val="000000"/>
                </a:solidFill>
                <a:latin typeface="Open Sauce"/>
              </a:rPr>
              <a:t>usado</a:t>
            </a:r>
            <a:r>
              <a:rPr lang="en-US" sz="2499" dirty="0">
                <a:solidFill>
                  <a:srgbClr val="000000"/>
                </a:solidFill>
                <a:latin typeface="Open Sauce"/>
              </a:rPr>
              <a:t> para </a:t>
            </a:r>
            <a:r>
              <a:rPr lang="en-US" sz="2499" dirty="0" err="1">
                <a:solidFill>
                  <a:srgbClr val="000000"/>
                </a:solidFill>
                <a:latin typeface="Open Sauce"/>
              </a:rPr>
              <a:t>ello</a:t>
            </a:r>
            <a:r>
              <a:rPr lang="en-US" sz="2499" dirty="0">
                <a:solidFill>
                  <a:srgbClr val="000000"/>
                </a:solidFill>
                <a:latin typeface="Open Sauce"/>
              </a:rPr>
              <a:t>, las </a:t>
            </a:r>
            <a:r>
              <a:rPr lang="en-US" sz="2499" dirty="0" err="1">
                <a:solidFill>
                  <a:srgbClr val="000000"/>
                </a:solidFill>
                <a:latin typeface="Open Sauce"/>
              </a:rPr>
              <a:t>distintas</a:t>
            </a:r>
            <a:r>
              <a:rPr lang="en-US" sz="2499" dirty="0">
                <a:solidFill>
                  <a:srgbClr val="000000"/>
                </a:solidFill>
                <a:latin typeface="Open Sauce"/>
              </a:rPr>
              <a:t> </a:t>
            </a:r>
            <a:r>
              <a:rPr lang="en-US" sz="2499" dirty="0" err="1">
                <a:solidFill>
                  <a:srgbClr val="000000"/>
                </a:solidFill>
                <a:latin typeface="Open Sauce"/>
              </a:rPr>
              <a:t>fechas</a:t>
            </a:r>
            <a:r>
              <a:rPr lang="en-US" sz="2499" dirty="0">
                <a:solidFill>
                  <a:srgbClr val="000000"/>
                </a:solidFill>
                <a:latin typeface="Open Sauce"/>
              </a:rPr>
              <a:t> de </a:t>
            </a:r>
            <a:r>
              <a:rPr lang="en-US" sz="2499" dirty="0" err="1">
                <a:solidFill>
                  <a:srgbClr val="000000"/>
                </a:solidFill>
                <a:latin typeface="Open Sauce"/>
              </a:rPr>
              <a:t>creación</a:t>
            </a:r>
            <a:r>
              <a:rPr lang="en-US" sz="2499" dirty="0">
                <a:solidFill>
                  <a:srgbClr val="000000"/>
                </a:solidFill>
                <a:latin typeface="Open Sauce"/>
              </a:rPr>
              <a:t> y </a:t>
            </a:r>
            <a:r>
              <a:rPr lang="en-US" sz="2499" dirty="0" err="1">
                <a:solidFill>
                  <a:srgbClr val="000000"/>
                </a:solidFill>
                <a:latin typeface="Open Sauce"/>
              </a:rPr>
              <a:t>modificaciones</a:t>
            </a:r>
            <a:r>
              <a:rPr lang="en-US" sz="2499" dirty="0">
                <a:solidFill>
                  <a:srgbClr val="000000"/>
                </a:solidFill>
                <a:latin typeface="Open Sauce"/>
              </a:rPr>
              <a:t> y las ID de </a:t>
            </a:r>
            <a:r>
              <a:rPr lang="en-US" sz="2499" dirty="0" err="1">
                <a:solidFill>
                  <a:srgbClr val="000000"/>
                </a:solidFill>
                <a:latin typeface="Open Sauce"/>
              </a:rPr>
              <a:t>los</a:t>
            </a:r>
            <a:r>
              <a:rPr lang="en-US" sz="2499" dirty="0">
                <a:solidFill>
                  <a:srgbClr val="000000"/>
                </a:solidFill>
                <a:latin typeface="Open Sauce"/>
              </a:rPr>
              <a:t> </a:t>
            </a:r>
            <a:r>
              <a:rPr lang="en-US" sz="2499" dirty="0" err="1">
                <a:solidFill>
                  <a:srgbClr val="000000"/>
                </a:solidFill>
                <a:latin typeface="Open Sauce"/>
              </a:rPr>
              <a:t>documentos</a:t>
            </a:r>
            <a:r>
              <a:rPr lang="en-US" sz="2499" dirty="0">
                <a:solidFill>
                  <a:srgbClr val="000000"/>
                </a:solidFill>
                <a:latin typeface="Open Sauce"/>
              </a:rPr>
              <a:t>.</a:t>
            </a:r>
          </a:p>
        </p:txBody>
      </p:sp>
      <p:sp>
        <p:nvSpPr>
          <p:cNvPr id="20" name="TextBox 20"/>
          <p:cNvSpPr txBox="1"/>
          <p:nvPr/>
        </p:nvSpPr>
        <p:spPr>
          <a:xfrm>
            <a:off x="1678258" y="2611131"/>
            <a:ext cx="3990899" cy="735711"/>
          </a:xfrm>
          <a:prstGeom prst="rect">
            <a:avLst/>
          </a:prstGeom>
        </p:spPr>
        <p:txBody>
          <a:bodyPr lIns="0" tIns="0" rIns="0" bIns="0" rtlCol="0" anchor="t">
            <a:spAutoFit/>
          </a:bodyPr>
          <a:lstStyle/>
          <a:p>
            <a:pPr algn="l">
              <a:lnSpc>
                <a:spcPts val="5562"/>
              </a:lnSpc>
            </a:pPr>
            <a:r>
              <a:rPr lang="en-US" sz="5400">
                <a:solidFill>
                  <a:srgbClr val="062E64"/>
                </a:solidFill>
                <a:latin typeface="DM Sans Bold"/>
              </a:rPr>
              <a:t>EXIFTOOL</a:t>
            </a:r>
          </a:p>
        </p:txBody>
      </p:sp>
      <p:sp>
        <p:nvSpPr>
          <p:cNvPr id="21" name="TextBox 21"/>
          <p:cNvSpPr txBox="1"/>
          <p:nvPr/>
        </p:nvSpPr>
        <p:spPr>
          <a:xfrm>
            <a:off x="3776896" y="1040108"/>
            <a:ext cx="10071843" cy="1087121"/>
          </a:xfrm>
          <a:prstGeom prst="rect">
            <a:avLst/>
          </a:prstGeom>
        </p:spPr>
        <p:txBody>
          <a:bodyPr lIns="0" tIns="0" rIns="0" bIns="0" rtlCol="0" anchor="t">
            <a:spAutoFit/>
          </a:bodyPr>
          <a:lstStyle/>
          <a:p>
            <a:pPr algn="l">
              <a:lnSpc>
                <a:spcPts val="8240"/>
              </a:lnSpc>
            </a:pPr>
            <a:r>
              <a:rPr lang="en-US" sz="8000">
                <a:solidFill>
                  <a:srgbClr val="062E64"/>
                </a:solidFill>
                <a:latin typeface="DM Sans Bold"/>
              </a:rPr>
              <a:t>Evidencias digitales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1395</Words>
  <Application>Microsoft Office PowerPoint</Application>
  <PresentationFormat>Personalizado</PresentationFormat>
  <Paragraphs>84</Paragraphs>
  <Slides>18</Slides>
  <Notes>1</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Montserrat</vt:lpstr>
      <vt:lpstr>DM Sans Bold</vt:lpstr>
      <vt:lpstr>Arial</vt:lpstr>
      <vt:lpstr>Calibri</vt:lpstr>
      <vt:lpstr>Open Sauce</vt:lpstr>
      <vt:lpstr>Open Sauce Bold</vt:lpstr>
      <vt:lpstr>Berlin Sans FB</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Reto Osint - S_3</dc:title>
  <dc:creator>Victor  Manuel Martinez Barbera</dc:creator>
  <cp:lastModifiedBy>Victor  Manuel Martinez Barbera</cp:lastModifiedBy>
  <cp:revision>4</cp:revision>
  <dcterms:created xsi:type="dcterms:W3CDTF">2006-08-16T00:00:00Z</dcterms:created>
  <dcterms:modified xsi:type="dcterms:W3CDTF">2024-06-25T11:46:25Z</dcterms:modified>
  <dc:identifier>DAGI7LSUxYM</dc:identifier>
</cp:coreProperties>
</file>